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7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1" r:id="rId9"/>
    <p:sldId id="265" r:id="rId10"/>
    <p:sldId id="263" r:id="rId11"/>
    <p:sldId id="271" r:id="rId12"/>
    <p:sldId id="272" r:id="rId13"/>
    <p:sldId id="266" r:id="rId14"/>
    <p:sldId id="280" r:id="rId15"/>
    <p:sldId id="281" r:id="rId16"/>
    <p:sldId id="282" r:id="rId17"/>
    <p:sldId id="267" r:id="rId18"/>
    <p:sldId id="268" r:id="rId19"/>
    <p:sldId id="269" r:id="rId20"/>
    <p:sldId id="270" r:id="rId21"/>
    <p:sldId id="273" r:id="rId22"/>
    <p:sldId id="279" r:id="rId23"/>
    <p:sldId id="274" r:id="rId24"/>
    <p:sldId id="283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10" autoAdjust="0"/>
  </p:normalViewPr>
  <p:slideViewPr>
    <p:cSldViewPr>
      <p:cViewPr>
        <p:scale>
          <a:sx n="87" d="100"/>
          <a:sy n="87" d="100"/>
        </p:scale>
        <p:origin x="-864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k-obr.spb.ru/downloads/262/554.doc" TargetMode="External"/><Relationship Id="rId2" Type="http://schemas.openxmlformats.org/officeDocument/2006/relationships/hyperlink" Target="&#1043;&#1086;&#1089;&#1091;&#1076;&#1072;&#1088;&#1089;&#1090;&#1074;&#1077;&#1085;&#1085;&#1086;&#1077;%20&#1079;&#1072;&#1076;&#1072;&#1085;&#1080;&#1077;%20&#1053;&#1041;%20&#1080;%20&#1089;&#1090;&#1072;&#1090;&#1100;&#1080;/&#1056;&#1040;&#1057;&#1055;&#1054;&#1056;&#1071;&#1046;&#1045;&#1053;&#1048;&#1045;%20&#1050;&#1054;%20&#8470;%20554-&#1088;%20&#1086;&#1090;%2001.04.2011.docx" TargetMode="External"/><Relationship Id="rId1" Type="http://schemas.openxmlformats.org/officeDocument/2006/relationships/hyperlink" Target="&#1055;&#1045;&#1056;&#1045;&#1063;&#1053;&#1048;%20&#1059;&#1057;&#1051;&#1059;&#1043;/&#1050;&#1086;&#1073;&#1088;%20&#8470;314-&#1088;.doc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&#1055;&#1045;&#1056;&#1045;&#1063;&#1053;&#1048;%20&#1059;&#1057;&#1051;&#1059;&#1043;/&#1050;&#1086;&#1073;&#1088;%20&#8470;314-&#1088;.doc" TargetMode="External"/><Relationship Id="rId2" Type="http://schemas.openxmlformats.org/officeDocument/2006/relationships/hyperlink" Target="&#1043;&#1086;&#1089;&#1091;&#1076;&#1072;&#1088;&#1089;&#1090;&#1074;&#1077;&#1085;&#1085;&#1086;&#1077;%20&#1079;&#1072;&#1076;&#1072;&#1085;&#1080;&#1077;%20&#1053;&#1041;%20&#1080;%20&#1089;&#1090;&#1072;&#1090;&#1100;&#1080;/&#1056;&#1040;&#1057;&#1055;&#1054;&#1056;&#1071;&#1046;&#1045;&#1053;&#1048;&#1045;%20&#1050;&#1054;%20&#8470;%20554-&#1088;%20&#1086;&#1090;%2001.04.2011.docx" TargetMode="External"/><Relationship Id="rId1" Type="http://schemas.openxmlformats.org/officeDocument/2006/relationships/hyperlink" Target="http://k-obr.spb.ru/downloads/262/554.do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91416D-31AB-43FA-8DAB-A9381CF87454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8A15C52-F9B0-4CBC-9BDB-1E5407F376D6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Отраслевой перечень государственных услуг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03DFDE-13C3-4810-B370-FB22365FBF53}" type="parTrans" cxnId="{835DE74C-CF53-4875-AF6F-87F69BAA9E72}">
      <dgm:prSet/>
      <dgm:spPr/>
      <dgm:t>
        <a:bodyPr/>
        <a:lstStyle/>
        <a:p>
          <a:endParaRPr lang="ru-RU"/>
        </a:p>
      </dgm:t>
    </dgm:pt>
    <dgm:pt modelId="{69FA6C46-941E-4188-B2C5-6867B2C8B4CE}" type="sibTrans" cxnId="{835DE74C-CF53-4875-AF6F-87F69BAA9E72}">
      <dgm:prSet/>
      <dgm:spPr/>
      <dgm:t>
        <a:bodyPr/>
        <a:lstStyle/>
        <a:p>
          <a:endParaRPr lang="ru-RU"/>
        </a:p>
      </dgm:t>
    </dgm:pt>
    <dgm:pt modelId="{7EC64CD2-C0F6-41FC-9A1C-64F152F59474}">
      <dgm:prSet phldrT="[Текст]"/>
      <dgm:spPr/>
      <dgm:t>
        <a:bodyPr/>
        <a:lstStyle/>
        <a:p>
          <a:r>
            <a:rPr lang="ru-RU" b="1" u="none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Распоряжение Комитета по </a:t>
          </a:r>
          <a:r>
            <a:rPr lang="ru-RU" b="1" u="none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file"/>
            </a:rPr>
            <a:t>образованию</a:t>
          </a:r>
          <a:r>
            <a:rPr lang="ru-RU" b="1" u="none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от 01.03.2011 N314-р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528F95FD-C1F1-4FBA-A065-DE6BE5F24226}" type="parTrans" cxnId="{0D3E304F-C80C-4550-9CF8-1FE9D0BBD98E}">
      <dgm:prSet/>
      <dgm:spPr/>
      <dgm:t>
        <a:bodyPr/>
        <a:lstStyle/>
        <a:p>
          <a:endParaRPr lang="ru-RU"/>
        </a:p>
      </dgm:t>
    </dgm:pt>
    <dgm:pt modelId="{FE93F4A9-B54C-4872-904B-9CAE875951B1}" type="sibTrans" cxnId="{0D3E304F-C80C-4550-9CF8-1FE9D0BBD98E}">
      <dgm:prSet/>
      <dgm:spPr/>
      <dgm:t>
        <a:bodyPr/>
        <a:lstStyle/>
        <a:p>
          <a:endParaRPr lang="ru-RU"/>
        </a:p>
      </dgm:t>
    </dgm:pt>
    <dgm:pt modelId="{05825A3E-661A-46EF-AEA1-DB0274357344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Ведомственный перечень государственных услуг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0E3D1A-8F6C-46E2-86AB-597C11D1EF4E}" type="parTrans" cxnId="{2829DB2E-FDDE-4728-AAB8-316F7B7C9830}">
      <dgm:prSet/>
      <dgm:spPr/>
      <dgm:t>
        <a:bodyPr/>
        <a:lstStyle/>
        <a:p>
          <a:endParaRPr lang="ru-RU"/>
        </a:p>
      </dgm:t>
    </dgm:pt>
    <dgm:pt modelId="{9A13A4E8-E401-42AF-BB1E-F75BE5EE085F}" type="sibTrans" cxnId="{2829DB2E-FDDE-4728-AAB8-316F7B7C9830}">
      <dgm:prSet/>
      <dgm:spPr/>
      <dgm:t>
        <a:bodyPr/>
        <a:lstStyle/>
        <a:p>
          <a:endParaRPr lang="ru-RU"/>
        </a:p>
      </dgm:t>
    </dgm:pt>
    <dgm:pt modelId="{E3EA489D-1EAE-453F-AF8B-C1A8D1664BA4}">
      <dgm:prSet phldrT="[Текст]"/>
      <dgm:spPr/>
      <dgm:t>
        <a:bodyPr/>
        <a:lstStyle/>
        <a:p>
          <a:r>
            <a: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file"/>
            </a:rPr>
            <a:t>Распоряжение Комитета по образованию от 01.04.2011 N554-р </a:t>
          </a:r>
          <a:endParaRPr lang="ru-RU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67F6B1-3156-424D-8440-54097C869B9D}" type="parTrans" cxnId="{B56944EB-4249-4FF8-9DE5-52CA8D66052C}">
      <dgm:prSet/>
      <dgm:spPr/>
      <dgm:t>
        <a:bodyPr/>
        <a:lstStyle/>
        <a:p>
          <a:endParaRPr lang="ru-RU"/>
        </a:p>
      </dgm:t>
    </dgm:pt>
    <dgm:pt modelId="{0B653C1B-A20F-4247-A583-E3EB570A353F}" type="sibTrans" cxnId="{B56944EB-4249-4FF8-9DE5-52CA8D66052C}">
      <dgm:prSet/>
      <dgm:spPr/>
      <dgm:t>
        <a:bodyPr/>
        <a:lstStyle/>
        <a:p>
          <a:endParaRPr lang="ru-RU"/>
        </a:p>
      </dgm:t>
    </dgm:pt>
    <dgm:pt modelId="{42209A23-6D7D-4F6D-BA24-1D219967383A}">
      <dgm:prSet phldrT="[Текст]"/>
      <dgm:spPr/>
      <dgm:t>
        <a:bodyPr/>
        <a:lstStyle/>
        <a:p>
          <a:r>
            <a: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/>
            </a:rPr>
            <a:t>Распоряжения администраций района Санкт-Петербурга</a:t>
          </a:r>
        </a:p>
      </dgm:t>
    </dgm:pt>
    <dgm:pt modelId="{10254D7E-1636-4FB1-9BC4-E44A966D329D}" type="parTrans" cxnId="{BC38A17E-D164-4425-B668-2D27B11CD2A6}">
      <dgm:prSet/>
      <dgm:spPr/>
      <dgm:t>
        <a:bodyPr/>
        <a:lstStyle/>
        <a:p>
          <a:endParaRPr lang="ru-RU"/>
        </a:p>
      </dgm:t>
    </dgm:pt>
    <dgm:pt modelId="{0F9D2C41-895E-4000-9CC3-8DDF281204C1}" type="sibTrans" cxnId="{BC38A17E-D164-4425-B668-2D27B11CD2A6}">
      <dgm:prSet/>
      <dgm:spPr/>
      <dgm:t>
        <a:bodyPr/>
        <a:lstStyle/>
        <a:p>
          <a:endParaRPr lang="ru-RU"/>
        </a:p>
      </dgm:t>
    </dgm:pt>
    <dgm:pt modelId="{1A592A40-A74C-453A-AD93-4F21D27325F2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Государственное задание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4B5152-6671-4D2A-B9F5-78960F9C2844}" type="parTrans" cxnId="{AE5147DE-7C0A-4557-A785-4A8E13EAF542}">
      <dgm:prSet/>
      <dgm:spPr/>
      <dgm:t>
        <a:bodyPr/>
        <a:lstStyle/>
        <a:p>
          <a:endParaRPr lang="ru-RU"/>
        </a:p>
      </dgm:t>
    </dgm:pt>
    <dgm:pt modelId="{092ED796-CD83-46DE-AF09-48A21B38B8BD}" type="sibTrans" cxnId="{AE5147DE-7C0A-4557-A785-4A8E13EAF542}">
      <dgm:prSet/>
      <dgm:spPr/>
      <dgm:t>
        <a:bodyPr/>
        <a:lstStyle/>
        <a:p>
          <a:endParaRPr lang="ru-RU"/>
        </a:p>
      </dgm:t>
    </dgm:pt>
    <dgm:pt modelId="{9D40FB36-E686-47DF-8203-B5AB7C13B10E}">
      <dgm:prSet phldrT="[Текст]" custT="1"/>
      <dgm:spPr/>
      <dgm:t>
        <a:bodyPr/>
        <a:lstStyle/>
        <a:p>
          <a:r>
            <a:rPr lang="ru-RU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/>
            </a:rPr>
            <a:t>Формируется главным распорядителем бюджетных ассигнований</a:t>
          </a:r>
        </a:p>
      </dgm:t>
    </dgm:pt>
    <dgm:pt modelId="{2EE9C2EF-BB25-41E0-AC82-4C8A6A09A189}" type="parTrans" cxnId="{998DEE7B-3C44-45A4-9318-B2517BACFD5C}">
      <dgm:prSet/>
      <dgm:spPr/>
      <dgm:t>
        <a:bodyPr/>
        <a:lstStyle/>
        <a:p>
          <a:endParaRPr lang="ru-RU"/>
        </a:p>
      </dgm:t>
    </dgm:pt>
    <dgm:pt modelId="{17DF2EB9-0711-4A70-BBA7-78B480C8BE0A}" type="sibTrans" cxnId="{998DEE7B-3C44-45A4-9318-B2517BACFD5C}">
      <dgm:prSet/>
      <dgm:spPr/>
      <dgm:t>
        <a:bodyPr/>
        <a:lstStyle/>
        <a:p>
          <a:endParaRPr lang="ru-RU"/>
        </a:p>
      </dgm:t>
    </dgm:pt>
    <dgm:pt modelId="{718BF71E-3E8D-460E-962D-F30390BFC2C2}" type="pres">
      <dgm:prSet presAssocID="{9B91416D-31AB-43FA-8DAB-A9381CF874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38D78F-4727-484C-8B9B-BA481C7DF631}" type="pres">
      <dgm:prSet presAssocID="{1A592A40-A74C-453A-AD93-4F21D27325F2}" presName="boxAndChildren" presStyleCnt="0"/>
      <dgm:spPr/>
    </dgm:pt>
    <dgm:pt modelId="{F4F37B68-A749-4FB4-81BC-85CD6F10BBEF}" type="pres">
      <dgm:prSet presAssocID="{1A592A40-A74C-453A-AD93-4F21D27325F2}" presName="parentTextBox" presStyleLbl="node1" presStyleIdx="0" presStyleCnt="3"/>
      <dgm:spPr/>
      <dgm:t>
        <a:bodyPr/>
        <a:lstStyle/>
        <a:p>
          <a:endParaRPr lang="ru-RU"/>
        </a:p>
      </dgm:t>
    </dgm:pt>
    <dgm:pt modelId="{3EAC7DB6-5A9C-4BD1-9968-50BD4BFF62FE}" type="pres">
      <dgm:prSet presAssocID="{1A592A40-A74C-453A-AD93-4F21D27325F2}" presName="entireBox" presStyleLbl="node1" presStyleIdx="0" presStyleCnt="3"/>
      <dgm:spPr/>
      <dgm:t>
        <a:bodyPr/>
        <a:lstStyle/>
        <a:p>
          <a:endParaRPr lang="ru-RU"/>
        </a:p>
      </dgm:t>
    </dgm:pt>
    <dgm:pt modelId="{EFFCBE47-306E-4FAA-A5D6-419A70F0EB34}" type="pres">
      <dgm:prSet presAssocID="{1A592A40-A74C-453A-AD93-4F21D27325F2}" presName="descendantBox" presStyleCnt="0"/>
      <dgm:spPr/>
    </dgm:pt>
    <dgm:pt modelId="{20F13F05-AE6B-4672-A2C6-819CA05C3D8F}" type="pres">
      <dgm:prSet presAssocID="{9D40FB36-E686-47DF-8203-B5AB7C13B10E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5D7696-D30C-4B96-B879-40B94C1CF611}" type="pres">
      <dgm:prSet presAssocID="{9A13A4E8-E401-42AF-BB1E-F75BE5EE085F}" presName="sp" presStyleCnt="0"/>
      <dgm:spPr/>
    </dgm:pt>
    <dgm:pt modelId="{16D86AA7-3AB4-49EA-9608-C262E204AF34}" type="pres">
      <dgm:prSet presAssocID="{05825A3E-661A-46EF-AEA1-DB0274357344}" presName="arrowAndChildren" presStyleCnt="0"/>
      <dgm:spPr/>
    </dgm:pt>
    <dgm:pt modelId="{480DCC06-AA65-4815-96A7-02F87599C27D}" type="pres">
      <dgm:prSet presAssocID="{05825A3E-661A-46EF-AEA1-DB027435734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4DFCD54B-F9DC-40E6-9B8B-19B89A07C244}" type="pres">
      <dgm:prSet presAssocID="{05825A3E-661A-46EF-AEA1-DB0274357344}" presName="arrow" presStyleLbl="node1" presStyleIdx="1" presStyleCnt="3" custLinFactNeighborX="9174" custLinFactNeighborY="128"/>
      <dgm:spPr/>
      <dgm:t>
        <a:bodyPr/>
        <a:lstStyle/>
        <a:p>
          <a:endParaRPr lang="ru-RU"/>
        </a:p>
      </dgm:t>
    </dgm:pt>
    <dgm:pt modelId="{11DEEF84-A9E0-44E7-A5BB-B32EA145E191}" type="pres">
      <dgm:prSet presAssocID="{05825A3E-661A-46EF-AEA1-DB0274357344}" presName="descendantArrow" presStyleCnt="0"/>
      <dgm:spPr/>
    </dgm:pt>
    <dgm:pt modelId="{974FAE7E-A1DC-4DA0-947D-EA8C88E6A008}" type="pres">
      <dgm:prSet presAssocID="{E3EA489D-1EAE-453F-AF8B-C1A8D1664BA4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70655-E420-4676-BD0D-192C7F7A5524}" type="pres">
      <dgm:prSet presAssocID="{42209A23-6D7D-4F6D-BA24-1D219967383A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5EEE2-5D58-40C9-AD09-23E00206F7A6}" type="pres">
      <dgm:prSet presAssocID="{69FA6C46-941E-4188-B2C5-6867B2C8B4CE}" presName="sp" presStyleCnt="0"/>
      <dgm:spPr/>
    </dgm:pt>
    <dgm:pt modelId="{76F08084-036C-4FBA-8441-435521F7B76D}" type="pres">
      <dgm:prSet presAssocID="{E8A15C52-F9B0-4CBC-9BDB-1E5407F376D6}" presName="arrowAndChildren" presStyleCnt="0"/>
      <dgm:spPr/>
    </dgm:pt>
    <dgm:pt modelId="{94686D50-0939-4BCC-9CFA-3CB0E614D458}" type="pres">
      <dgm:prSet presAssocID="{E8A15C52-F9B0-4CBC-9BDB-1E5407F376D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D1474C0-5CEE-4D49-9A90-61378905ED1D}" type="pres">
      <dgm:prSet presAssocID="{E8A15C52-F9B0-4CBC-9BDB-1E5407F376D6}" presName="arrow" presStyleLbl="node1" presStyleIdx="2" presStyleCnt="3"/>
      <dgm:spPr/>
      <dgm:t>
        <a:bodyPr/>
        <a:lstStyle/>
        <a:p>
          <a:endParaRPr lang="ru-RU"/>
        </a:p>
      </dgm:t>
    </dgm:pt>
    <dgm:pt modelId="{C34F3BA0-B4B9-4C8A-9260-F60CBC3D1FF1}" type="pres">
      <dgm:prSet presAssocID="{E8A15C52-F9B0-4CBC-9BDB-1E5407F376D6}" presName="descendantArrow" presStyleCnt="0"/>
      <dgm:spPr/>
    </dgm:pt>
    <dgm:pt modelId="{86B94D38-13DD-45FE-B495-8F0B18C1A2DA}" type="pres">
      <dgm:prSet presAssocID="{7EC64CD2-C0F6-41FC-9A1C-64F152F59474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5147DE-7C0A-4557-A785-4A8E13EAF542}" srcId="{9B91416D-31AB-43FA-8DAB-A9381CF87454}" destId="{1A592A40-A74C-453A-AD93-4F21D27325F2}" srcOrd="2" destOrd="0" parTransId="{F14B5152-6671-4D2A-B9F5-78960F9C2844}" sibTransId="{092ED796-CD83-46DE-AF09-48A21B38B8BD}"/>
    <dgm:cxn modelId="{2829DB2E-FDDE-4728-AAB8-316F7B7C9830}" srcId="{9B91416D-31AB-43FA-8DAB-A9381CF87454}" destId="{05825A3E-661A-46EF-AEA1-DB0274357344}" srcOrd="1" destOrd="0" parTransId="{D10E3D1A-8F6C-46E2-86AB-597C11D1EF4E}" sibTransId="{9A13A4E8-E401-42AF-BB1E-F75BE5EE085F}"/>
    <dgm:cxn modelId="{835DE74C-CF53-4875-AF6F-87F69BAA9E72}" srcId="{9B91416D-31AB-43FA-8DAB-A9381CF87454}" destId="{E8A15C52-F9B0-4CBC-9BDB-1E5407F376D6}" srcOrd="0" destOrd="0" parTransId="{E603DFDE-13C3-4810-B370-FB22365FBF53}" sibTransId="{69FA6C46-941E-4188-B2C5-6867B2C8B4CE}"/>
    <dgm:cxn modelId="{F1E00E54-F079-4B6C-88BF-291F37B1D533}" type="presOf" srcId="{9B91416D-31AB-43FA-8DAB-A9381CF87454}" destId="{718BF71E-3E8D-460E-962D-F30390BFC2C2}" srcOrd="0" destOrd="0" presId="urn:microsoft.com/office/officeart/2005/8/layout/process4"/>
    <dgm:cxn modelId="{3950C7F6-3206-4747-AA64-BE2373E87085}" type="presOf" srcId="{E3EA489D-1EAE-453F-AF8B-C1A8D1664BA4}" destId="{974FAE7E-A1DC-4DA0-947D-EA8C88E6A008}" srcOrd="0" destOrd="0" presId="urn:microsoft.com/office/officeart/2005/8/layout/process4"/>
    <dgm:cxn modelId="{9898BD8C-8686-4AA6-BFDB-4F777459833B}" type="presOf" srcId="{E8A15C52-F9B0-4CBC-9BDB-1E5407F376D6}" destId="{5D1474C0-5CEE-4D49-9A90-61378905ED1D}" srcOrd="1" destOrd="0" presId="urn:microsoft.com/office/officeart/2005/8/layout/process4"/>
    <dgm:cxn modelId="{B56944EB-4249-4FF8-9DE5-52CA8D66052C}" srcId="{05825A3E-661A-46EF-AEA1-DB0274357344}" destId="{E3EA489D-1EAE-453F-AF8B-C1A8D1664BA4}" srcOrd="0" destOrd="0" parTransId="{3967F6B1-3156-424D-8440-54097C869B9D}" sibTransId="{0B653C1B-A20F-4247-A583-E3EB570A353F}"/>
    <dgm:cxn modelId="{39D0FBE6-E1EE-4277-A07A-CC0973A697C4}" type="presOf" srcId="{E8A15C52-F9B0-4CBC-9BDB-1E5407F376D6}" destId="{94686D50-0939-4BCC-9CFA-3CB0E614D458}" srcOrd="0" destOrd="0" presId="urn:microsoft.com/office/officeart/2005/8/layout/process4"/>
    <dgm:cxn modelId="{998DEE7B-3C44-45A4-9318-B2517BACFD5C}" srcId="{1A592A40-A74C-453A-AD93-4F21D27325F2}" destId="{9D40FB36-E686-47DF-8203-B5AB7C13B10E}" srcOrd="0" destOrd="0" parTransId="{2EE9C2EF-BB25-41E0-AC82-4C8A6A09A189}" sibTransId="{17DF2EB9-0711-4A70-BBA7-78B480C8BE0A}"/>
    <dgm:cxn modelId="{F11E4A85-2B74-4F6E-9D99-B7A16901A0D7}" type="presOf" srcId="{1A592A40-A74C-453A-AD93-4F21D27325F2}" destId="{3EAC7DB6-5A9C-4BD1-9968-50BD4BFF62FE}" srcOrd="1" destOrd="0" presId="urn:microsoft.com/office/officeart/2005/8/layout/process4"/>
    <dgm:cxn modelId="{11ECFD46-2C38-4D54-9C35-833812FC82CF}" type="presOf" srcId="{42209A23-6D7D-4F6D-BA24-1D219967383A}" destId="{10570655-E420-4676-BD0D-192C7F7A5524}" srcOrd="0" destOrd="0" presId="urn:microsoft.com/office/officeart/2005/8/layout/process4"/>
    <dgm:cxn modelId="{BC38A17E-D164-4425-B668-2D27B11CD2A6}" srcId="{05825A3E-661A-46EF-AEA1-DB0274357344}" destId="{42209A23-6D7D-4F6D-BA24-1D219967383A}" srcOrd="1" destOrd="0" parTransId="{10254D7E-1636-4FB1-9BC4-E44A966D329D}" sibTransId="{0F9D2C41-895E-4000-9CC3-8DDF281204C1}"/>
    <dgm:cxn modelId="{789EE784-FB6C-4163-87ED-F80FED61088D}" type="presOf" srcId="{7EC64CD2-C0F6-41FC-9A1C-64F152F59474}" destId="{86B94D38-13DD-45FE-B495-8F0B18C1A2DA}" srcOrd="0" destOrd="0" presId="urn:microsoft.com/office/officeart/2005/8/layout/process4"/>
    <dgm:cxn modelId="{2105B77C-E74E-4F23-95C1-959FB505CDFE}" type="presOf" srcId="{05825A3E-661A-46EF-AEA1-DB0274357344}" destId="{4DFCD54B-F9DC-40E6-9B8B-19B89A07C244}" srcOrd="1" destOrd="0" presId="urn:microsoft.com/office/officeart/2005/8/layout/process4"/>
    <dgm:cxn modelId="{3A8FF7D0-449E-4E7C-B329-DD844822447F}" type="presOf" srcId="{9D40FB36-E686-47DF-8203-B5AB7C13B10E}" destId="{20F13F05-AE6B-4672-A2C6-819CA05C3D8F}" srcOrd="0" destOrd="0" presId="urn:microsoft.com/office/officeart/2005/8/layout/process4"/>
    <dgm:cxn modelId="{CB8CFEBF-9EFF-467F-840D-FCC84F854C2B}" type="presOf" srcId="{1A592A40-A74C-453A-AD93-4F21D27325F2}" destId="{F4F37B68-A749-4FB4-81BC-85CD6F10BBEF}" srcOrd="0" destOrd="0" presId="urn:microsoft.com/office/officeart/2005/8/layout/process4"/>
    <dgm:cxn modelId="{DA8C76A9-4AF1-4526-8B67-BE7DBB16AE22}" type="presOf" srcId="{05825A3E-661A-46EF-AEA1-DB0274357344}" destId="{480DCC06-AA65-4815-96A7-02F87599C27D}" srcOrd="0" destOrd="0" presId="urn:microsoft.com/office/officeart/2005/8/layout/process4"/>
    <dgm:cxn modelId="{0D3E304F-C80C-4550-9CF8-1FE9D0BBD98E}" srcId="{E8A15C52-F9B0-4CBC-9BDB-1E5407F376D6}" destId="{7EC64CD2-C0F6-41FC-9A1C-64F152F59474}" srcOrd="0" destOrd="0" parTransId="{528F95FD-C1F1-4FBA-A065-DE6BE5F24226}" sibTransId="{FE93F4A9-B54C-4872-904B-9CAE875951B1}"/>
    <dgm:cxn modelId="{69E75474-729B-461B-B78B-9BE8222D4B88}" type="presParOf" srcId="{718BF71E-3E8D-460E-962D-F30390BFC2C2}" destId="{0C38D78F-4727-484C-8B9B-BA481C7DF631}" srcOrd="0" destOrd="0" presId="urn:microsoft.com/office/officeart/2005/8/layout/process4"/>
    <dgm:cxn modelId="{F6F2AD29-7FCA-4987-BC23-6579AF415510}" type="presParOf" srcId="{0C38D78F-4727-484C-8B9B-BA481C7DF631}" destId="{F4F37B68-A749-4FB4-81BC-85CD6F10BBEF}" srcOrd="0" destOrd="0" presId="urn:microsoft.com/office/officeart/2005/8/layout/process4"/>
    <dgm:cxn modelId="{B6FC9131-6551-4BFB-B8F7-3CDC08AE5A4D}" type="presParOf" srcId="{0C38D78F-4727-484C-8B9B-BA481C7DF631}" destId="{3EAC7DB6-5A9C-4BD1-9968-50BD4BFF62FE}" srcOrd="1" destOrd="0" presId="urn:microsoft.com/office/officeart/2005/8/layout/process4"/>
    <dgm:cxn modelId="{051C2F8C-A200-4020-BE07-AF1D279783BA}" type="presParOf" srcId="{0C38D78F-4727-484C-8B9B-BA481C7DF631}" destId="{EFFCBE47-306E-4FAA-A5D6-419A70F0EB34}" srcOrd="2" destOrd="0" presId="urn:microsoft.com/office/officeart/2005/8/layout/process4"/>
    <dgm:cxn modelId="{E564DA24-DFD8-41AB-94E9-DB7F2EF33729}" type="presParOf" srcId="{EFFCBE47-306E-4FAA-A5D6-419A70F0EB34}" destId="{20F13F05-AE6B-4672-A2C6-819CA05C3D8F}" srcOrd="0" destOrd="0" presId="urn:microsoft.com/office/officeart/2005/8/layout/process4"/>
    <dgm:cxn modelId="{9771DADF-132C-4B9F-B536-8846A631D1E5}" type="presParOf" srcId="{718BF71E-3E8D-460E-962D-F30390BFC2C2}" destId="{695D7696-D30C-4B96-B879-40B94C1CF611}" srcOrd="1" destOrd="0" presId="urn:microsoft.com/office/officeart/2005/8/layout/process4"/>
    <dgm:cxn modelId="{5079CFCF-84DC-4182-8D90-C6BE9E12864F}" type="presParOf" srcId="{718BF71E-3E8D-460E-962D-F30390BFC2C2}" destId="{16D86AA7-3AB4-49EA-9608-C262E204AF34}" srcOrd="2" destOrd="0" presId="urn:microsoft.com/office/officeart/2005/8/layout/process4"/>
    <dgm:cxn modelId="{21DDB69F-5F7B-463B-9572-332038ABE389}" type="presParOf" srcId="{16D86AA7-3AB4-49EA-9608-C262E204AF34}" destId="{480DCC06-AA65-4815-96A7-02F87599C27D}" srcOrd="0" destOrd="0" presId="urn:microsoft.com/office/officeart/2005/8/layout/process4"/>
    <dgm:cxn modelId="{FF24A82F-E7BC-434A-80BB-9B1EC48CB761}" type="presParOf" srcId="{16D86AA7-3AB4-49EA-9608-C262E204AF34}" destId="{4DFCD54B-F9DC-40E6-9B8B-19B89A07C244}" srcOrd="1" destOrd="0" presId="urn:microsoft.com/office/officeart/2005/8/layout/process4"/>
    <dgm:cxn modelId="{2B7EBDB0-8F99-45EA-97D1-B36555C97F48}" type="presParOf" srcId="{16D86AA7-3AB4-49EA-9608-C262E204AF34}" destId="{11DEEF84-A9E0-44E7-A5BB-B32EA145E191}" srcOrd="2" destOrd="0" presId="urn:microsoft.com/office/officeart/2005/8/layout/process4"/>
    <dgm:cxn modelId="{F65F2A66-07B0-4AE4-993B-03DE119F0F64}" type="presParOf" srcId="{11DEEF84-A9E0-44E7-A5BB-B32EA145E191}" destId="{974FAE7E-A1DC-4DA0-947D-EA8C88E6A008}" srcOrd="0" destOrd="0" presId="urn:microsoft.com/office/officeart/2005/8/layout/process4"/>
    <dgm:cxn modelId="{ACBE3137-4D72-4E50-9EF6-31A3F4FD15D7}" type="presParOf" srcId="{11DEEF84-A9E0-44E7-A5BB-B32EA145E191}" destId="{10570655-E420-4676-BD0D-192C7F7A5524}" srcOrd="1" destOrd="0" presId="urn:microsoft.com/office/officeart/2005/8/layout/process4"/>
    <dgm:cxn modelId="{4046EAC3-18AF-4D4B-B00C-C31F53D3D9E5}" type="presParOf" srcId="{718BF71E-3E8D-460E-962D-F30390BFC2C2}" destId="{1DB5EEE2-5D58-40C9-AD09-23E00206F7A6}" srcOrd="3" destOrd="0" presId="urn:microsoft.com/office/officeart/2005/8/layout/process4"/>
    <dgm:cxn modelId="{E2944D66-C7F9-4EFB-AA68-5F5D2D977FD2}" type="presParOf" srcId="{718BF71E-3E8D-460E-962D-F30390BFC2C2}" destId="{76F08084-036C-4FBA-8441-435521F7B76D}" srcOrd="4" destOrd="0" presId="urn:microsoft.com/office/officeart/2005/8/layout/process4"/>
    <dgm:cxn modelId="{360C2992-9A63-4A64-A014-00D2CF602C2C}" type="presParOf" srcId="{76F08084-036C-4FBA-8441-435521F7B76D}" destId="{94686D50-0939-4BCC-9CFA-3CB0E614D458}" srcOrd="0" destOrd="0" presId="urn:microsoft.com/office/officeart/2005/8/layout/process4"/>
    <dgm:cxn modelId="{639EC941-02BA-426F-B59E-AD46ED35F815}" type="presParOf" srcId="{76F08084-036C-4FBA-8441-435521F7B76D}" destId="{5D1474C0-5CEE-4D49-9A90-61378905ED1D}" srcOrd="1" destOrd="0" presId="urn:microsoft.com/office/officeart/2005/8/layout/process4"/>
    <dgm:cxn modelId="{94A0F07A-64E9-4E3E-AD2C-9A84FB429205}" type="presParOf" srcId="{76F08084-036C-4FBA-8441-435521F7B76D}" destId="{C34F3BA0-B4B9-4C8A-9260-F60CBC3D1FF1}" srcOrd="2" destOrd="0" presId="urn:microsoft.com/office/officeart/2005/8/layout/process4"/>
    <dgm:cxn modelId="{AB56DE88-06A8-4F27-941B-AA5C9A09F275}" type="presParOf" srcId="{C34F3BA0-B4B9-4C8A-9260-F60CBC3D1FF1}" destId="{86B94D38-13DD-45FE-B495-8F0B18C1A2D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C7DB6-5A9C-4BD1-9968-50BD4BFF62FE}">
      <dsp:nvSpPr>
        <dsp:cNvPr id="0" name=""/>
        <dsp:cNvSpPr/>
      </dsp:nvSpPr>
      <dsp:spPr>
        <a:xfrm>
          <a:off x="0" y="2710211"/>
          <a:ext cx="8640960" cy="889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Государственное задание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710211"/>
        <a:ext cx="8640960" cy="480358"/>
      </dsp:txXfrm>
    </dsp:sp>
    <dsp:sp modelId="{20F13F05-AE6B-4672-A2C6-819CA05C3D8F}">
      <dsp:nvSpPr>
        <dsp:cNvPr id="0" name=""/>
        <dsp:cNvSpPr/>
      </dsp:nvSpPr>
      <dsp:spPr>
        <a:xfrm>
          <a:off x="0" y="3172778"/>
          <a:ext cx="8640960" cy="40919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/>
            </a:rPr>
            <a:t>Формируется главным распорядителем бюджетных ассигнований</a:t>
          </a:r>
        </a:p>
      </dsp:txBody>
      <dsp:txXfrm>
        <a:off x="0" y="3172778"/>
        <a:ext cx="8640960" cy="409193"/>
      </dsp:txXfrm>
    </dsp:sp>
    <dsp:sp modelId="{4DFCD54B-F9DC-40E6-9B8B-19B89A07C244}">
      <dsp:nvSpPr>
        <dsp:cNvPr id="0" name=""/>
        <dsp:cNvSpPr/>
      </dsp:nvSpPr>
      <dsp:spPr>
        <a:xfrm rot="10800000">
          <a:off x="0" y="1357175"/>
          <a:ext cx="8640960" cy="1368130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Ведомственный перечень государственных услуг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1357175"/>
        <a:ext cx="8640960" cy="480213"/>
      </dsp:txXfrm>
    </dsp:sp>
    <dsp:sp modelId="{974FAE7E-A1DC-4DA0-947D-EA8C88E6A008}">
      <dsp:nvSpPr>
        <dsp:cNvPr id="0" name=""/>
        <dsp:cNvSpPr/>
      </dsp:nvSpPr>
      <dsp:spPr>
        <a:xfrm>
          <a:off x="0" y="1835637"/>
          <a:ext cx="4320480" cy="409071"/>
        </a:xfrm>
        <a:prstGeom prst="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file"/>
            </a:rPr>
            <a:t>Распоряжение Комитета по образованию от 01.04.2011 N554-р </a:t>
          </a:r>
          <a:endParaRPr lang="ru-RU" sz="13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835637"/>
        <a:ext cx="4320480" cy="409071"/>
      </dsp:txXfrm>
    </dsp:sp>
    <dsp:sp modelId="{10570655-E420-4676-BD0D-192C7F7A5524}">
      <dsp:nvSpPr>
        <dsp:cNvPr id="0" name=""/>
        <dsp:cNvSpPr/>
      </dsp:nvSpPr>
      <dsp:spPr>
        <a:xfrm>
          <a:off x="4320480" y="1835637"/>
          <a:ext cx="4320480" cy="409071"/>
        </a:xfrm>
        <a:prstGeom prst="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/>
            </a:rPr>
            <a:t>Распоряжения администраций района Санкт-Петербурга</a:t>
          </a:r>
        </a:p>
      </dsp:txBody>
      <dsp:txXfrm>
        <a:off x="4320480" y="1835637"/>
        <a:ext cx="4320480" cy="409071"/>
      </dsp:txXfrm>
    </dsp:sp>
    <dsp:sp modelId="{5D1474C0-5CEE-4D49-9A90-61378905ED1D}">
      <dsp:nvSpPr>
        <dsp:cNvPr id="0" name=""/>
        <dsp:cNvSpPr/>
      </dsp:nvSpPr>
      <dsp:spPr>
        <a:xfrm rot="10800000">
          <a:off x="0" y="636"/>
          <a:ext cx="8640960" cy="1368130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Отраслевой перечень государственных услуг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636"/>
        <a:ext cx="8640960" cy="480213"/>
      </dsp:txXfrm>
    </dsp:sp>
    <dsp:sp modelId="{86B94D38-13DD-45FE-B495-8F0B18C1A2DA}">
      <dsp:nvSpPr>
        <dsp:cNvPr id="0" name=""/>
        <dsp:cNvSpPr/>
      </dsp:nvSpPr>
      <dsp:spPr>
        <a:xfrm>
          <a:off x="0" y="480850"/>
          <a:ext cx="8640960" cy="409071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none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Распоряжение Комитета по </a:t>
          </a:r>
          <a:r>
            <a:rPr lang="ru-RU" sz="1300" b="1" u="none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file"/>
            </a:rPr>
            <a:t>образованию</a:t>
          </a:r>
          <a:r>
            <a:rPr lang="ru-RU" sz="1300" b="1" u="none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от 01.03.2011 N314-р</a:t>
          </a:r>
          <a:endParaRPr lang="ru-RU" sz="13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480850"/>
        <a:ext cx="8640960" cy="409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0B7E5-FD4F-4816-9E78-BACCDA4FC2C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D8D2C-7CF2-4A2C-9CF8-5CDA643B3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1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A1BC7-E4EF-4E86-AA27-31E81297850C}" type="slidenum">
              <a:rPr lang="ru-RU"/>
              <a:pPr/>
              <a:t>7</a:t>
            </a:fld>
            <a:endParaRPr lang="ru-RU"/>
          </a:p>
        </p:txBody>
      </p:sp>
      <p:sp>
        <p:nvSpPr>
          <p:cNvPr id="3676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B342CBB-8DC9-4FE0-B907-07F23BCE14E1}" type="slidenum">
              <a:rPr lang="ru-RU" sz="1200" b="0">
                <a:effectLst/>
              </a:rPr>
              <a:pPr algn="r"/>
              <a:t>7</a:t>
            </a:fld>
            <a:endParaRPr lang="ru-RU" sz="1200" b="0">
              <a:effectLst/>
            </a:endParaRPr>
          </a:p>
        </p:txBody>
      </p:sp>
      <p:sp>
        <p:nvSpPr>
          <p:cNvPr id="3676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128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F608238-0869-42A2-BD9B-842D62DD49AA}" type="slidenum">
              <a:rPr lang="ru-RU" sz="1200" b="0">
                <a:effectLst/>
              </a:rPr>
              <a:pPr algn="r"/>
              <a:t>7</a:t>
            </a:fld>
            <a:endParaRPr lang="ru-RU" sz="1200" b="0">
              <a:effectLst/>
            </a:endParaRPr>
          </a:p>
        </p:txBody>
      </p:sp>
      <p:sp>
        <p:nvSpPr>
          <p:cNvPr id="3676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762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0CD-4B51-49E8-8B25-3B2646453451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80074E6-AB1F-4B6F-B335-7FF3A7A7A4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0CD-4B51-49E8-8B25-3B2646453451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74E6-AB1F-4B6F-B335-7FF3A7A7A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0CD-4B51-49E8-8B25-3B2646453451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74E6-AB1F-4B6F-B335-7FF3A7A7A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0CD-4B51-49E8-8B25-3B2646453451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74E6-AB1F-4B6F-B335-7FF3A7A7A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0CD-4B51-49E8-8B25-3B2646453451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74E6-AB1F-4B6F-B335-7FF3A7A7A4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0CD-4B51-49E8-8B25-3B2646453451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74E6-AB1F-4B6F-B335-7FF3A7A7A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0CD-4B51-49E8-8B25-3B2646453451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74E6-AB1F-4B6F-B335-7FF3A7A7A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0CD-4B51-49E8-8B25-3B2646453451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74E6-AB1F-4B6F-B335-7FF3A7A7A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0CD-4B51-49E8-8B25-3B2646453451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74E6-AB1F-4B6F-B335-7FF3A7A7A4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0CD-4B51-49E8-8B25-3B2646453451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74E6-AB1F-4B6F-B335-7FF3A7A7A4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10CD-4B51-49E8-8B25-3B2646453451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74E6-AB1F-4B6F-B335-7FF3A7A7A4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36A10CD-4B51-49E8-8B25-3B2646453451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0074E6-AB1F-4B6F-B335-7FF3A7A7A4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43;&#1086;&#1089;&#1091;&#1076;&#1072;&#1088;&#1089;&#1090;&#1074;&#1077;&#1085;&#1085;&#1086;&#1077;%20&#1079;&#1072;&#1076;&#1072;&#1085;&#1080;&#1077;%20&#1053;&#1041;%20&#1080;%20&#1089;&#1090;&#1072;&#1090;&#1100;&#1080;/83-&#1060;&#1047;.docx" TargetMode="External"/><Relationship Id="rId2" Type="http://schemas.openxmlformats.org/officeDocument/2006/relationships/hyperlink" Target="&#1043;&#1086;&#1089;&#1091;&#1076;&#1072;&#1088;&#1089;&#1090;&#1074;&#1077;&#1085;&#1085;&#1086;&#1077;%20&#1079;&#1072;&#1076;&#1072;&#1085;&#1080;&#1077;%20&#1053;&#1041;%20&#1080;%20&#1089;&#1090;&#1072;&#1090;&#1100;&#1080;/&#1041;&#1050;%20%20&#1089;&#1090;%2069%20-&#1043;&#1047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43;&#1086;&#1089;&#1091;&#1076;&#1072;&#1088;&#1089;&#1090;&#1074;&#1077;&#1085;&#1085;&#1086;&#1077;%20&#1079;&#1072;&#1076;&#1072;&#1085;&#1080;&#1077;%20&#1053;&#1041;%20&#1080;%20&#1089;&#1090;&#1072;&#1090;&#1100;&#1080;/&#1055;&#1056;&#1040;&#1042;&#1048;&#1058;&#1045;&#1051;&#1068;&#1057;&#1058;&#1042;&#1054;%20&#1056;&#1060;%20&#1055;&#1086;&#1089;&#1090;&#1072;&#1085;&#1086;&#1074;&#1083;&#1077;&#1085;&#1080;&#1077;%20671.docx" TargetMode="External"/><Relationship Id="rId4" Type="http://schemas.openxmlformats.org/officeDocument/2006/relationships/hyperlink" Target="&#1043;&#1086;&#1089;&#1091;&#1076;&#1072;&#1088;&#1089;&#1090;&#1074;&#1077;&#1085;&#1085;&#1086;&#1077;%20&#1079;&#1072;&#1076;&#1072;&#1085;&#1080;&#1077;%20&#1053;&#1041;%20&#1080;%20&#1089;&#1090;&#1072;&#1090;&#1100;&#1080;/&#1079;&#1072;&#1082;&#1086;&#1085;%20&#1086;%20&#1085;&#1077;&#1082;&#1086;&#1084;&#1084;&#1077;&#1088;&#1095;&#1077;&#1089;&#1082;&#1080;&#1093;%20&#1086;&#1088;&#1075;&#1072;&#1085;&#1080;&#1079;&#1072;&#1094;&#1080;&#1103;&#1093;.docx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43;&#1086;&#1089;&#1091;&#1076;&#1072;&#1088;&#1089;&#1090;&#1074;&#1077;&#1085;&#1085;&#1086;&#1077;%20&#1079;&#1072;&#1076;&#1072;&#1085;&#1080;&#1077;%20&#1053;&#1041;%20&#1080;%20&#1089;&#1090;&#1072;&#1090;&#1100;&#1080;/&#1055;&#1086;&#1089;&#1090;&#1072;&#1085;&#1086;&#1074;&#1083;&#1077;&#1085;&#1080;&#1077;%20&#1055;&#1088;&#1072;&#1074;&#1080;&#1090;&#1077;&#1083;&#1100;&#1089;&#1090;&#1074;&#1072;%20&#1057;&#1072;&#1085;&#1082;&#1090;-&#1055;&#1077;&#1090;&#1077;&#1088;&#1073;&#1091;&#1088;&#1075;&#1072;%20&#1086;&#1090;%2020.01.2011%20N63.docx" TargetMode="External"/><Relationship Id="rId2" Type="http://schemas.openxmlformats.org/officeDocument/2006/relationships/hyperlink" Target="&#1043;&#1086;&#1089;&#1091;&#1076;&#1072;&#1088;&#1089;&#1090;&#1074;&#1077;&#1085;&#1085;&#1086;&#1077;%20&#1079;&#1072;&#1076;&#1072;&#1085;&#1080;&#1077;%20&#1053;&#1041;%20&#1080;%20&#1089;&#1090;&#1072;&#1090;&#1100;&#1080;/&#1052;&#1048;&#1053;&#1048;&#1057;&#1058;&#1045;&#1056;&#1057;&#1058;&#1042;&#1054;%20&#1060;&#1048;&#1053;&#1040;&#1053;&#1057;&#1054;&#1042;%20&#1056;&#1054;&#1057;&#1057;&#1048;&#1049;&#1057;&#1050;&#1054;&#1049;%20&#1060;&#1045;&#1044;&#1045;&#1056;&#1040;&#1062;&#1048;&#1048;%20&#8470;%20136-&#1085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43;&#1086;&#1089;&#1091;&#1076;&#1072;&#1088;&#1089;&#1090;&#1074;&#1077;&#1085;&#1085;&#1086;&#1077;%20&#1079;&#1072;&#1076;&#1072;&#1085;&#1080;&#1077;%20&#1053;&#1041;%20&#1080;%20&#1089;&#1090;&#1072;&#1090;&#1100;&#1080;/&#1056;&#1072;&#1089;&#1087;&#1086;&#1088;&#1103;&#1078;&#1077;&#1085;&#1080;&#1077;%20&#1050;&#1069;&#1056;&#1055;&#1055;&#1080;&#1058;%20&#8470;%2065-&#1088;%20&#1086;&#1090;%2002.02.2011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43;&#1086;&#1089;&#1091;&#1076;&#1072;&#1088;&#1089;&#1090;&#1074;&#1077;&#1085;&#1085;&#1086;&#1077;%20&#1079;&#1072;&#1076;&#1072;&#1085;&#1080;&#1077;%20&#1053;&#1041;%20&#1080;%20&#1089;&#1090;&#1072;&#1090;&#1100;&#1080;/&#1041;&#1050;%20&#1089;&#1090;%206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Формирование государственного задания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683568" y="4725144"/>
            <a:ext cx="7696200" cy="40614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latin typeface="Times New Roman" pitchFamily="18" charset="0"/>
              </a:rPr>
              <a:t>САНКТ-ПЕТЕРБУРГ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</a:rPr>
              <a:t>2012-</a:t>
            </a:r>
            <a:endParaRPr lang="ru-RU" b="1" dirty="0">
              <a:latin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Пункт 1. </a:t>
            </a:r>
            <a:br>
              <a:rPr lang="ru-RU" sz="2000" dirty="0" smtClean="0"/>
            </a:br>
            <a:r>
              <a:rPr lang="ru-RU" sz="2000" dirty="0" smtClean="0"/>
              <a:t>Наименование </a:t>
            </a:r>
            <a:r>
              <a:rPr lang="ru-RU" sz="2000" dirty="0"/>
              <a:t>государственной услуги (работы).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Указывается наименование государственной (муниципальной) услуги в соответствии с ведомственным перечнем государственных (муниципальных) услуг (работ).</a:t>
            </a:r>
          </a:p>
          <a:p>
            <a:r>
              <a:rPr lang="ru-RU" sz="1800" dirty="0" smtClean="0"/>
              <a:t>Дополнительно, согласно Комплексным рекомендациям </a:t>
            </a:r>
            <a:r>
              <a:rPr lang="ru-RU" sz="1800" dirty="0"/>
              <a:t>органам исполнительной власти субъектов Российской Федерации, органам местного самоуправления по реализации Федерального закона от 8 мая 2010 г. N </a:t>
            </a:r>
            <a:r>
              <a:rPr lang="ru-RU" sz="1800" dirty="0" smtClean="0"/>
              <a:t>83-ФЗ…, для образовательных учреждений , осуществляющих образование воспитанников с ограниченными возможностями здоровья , наряду с прочими услугами</a:t>
            </a:r>
            <a:r>
              <a:rPr lang="ru-RU" sz="1800" b="1" dirty="0" smtClean="0"/>
              <a:t>,  в перечень предоставляемых услуг следует включить услугу «Реализация программы коррекционной работы».  Эта рекомендация касается как образовательных учреждений , в которых получают образование только дети с ограниченными возможностями здоровья, так и обычных образовательных  учреждений, обеспечивающих совместное образование здоровых детей и детей с ограниченными возможностями здоровья.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42089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>
                <a:latin typeface="Book Antiqua" pitchFamily="18" charset="0"/>
              </a:rPr>
              <a:t>Пункт 2</a:t>
            </a:r>
            <a:r>
              <a:rPr lang="ru-RU" sz="1600" b="1" dirty="0">
                <a:latin typeface="Book Antiqua" pitchFamily="18" charset="0"/>
              </a:rPr>
              <a:t>.    Категории   физических   и(или)   юридических   лиц,   </a:t>
            </a:r>
            <a:r>
              <a:rPr lang="ru-RU" sz="1600" b="1" dirty="0" smtClean="0">
                <a:latin typeface="Book Antiqua" pitchFamily="18" charset="0"/>
              </a:rPr>
              <a:t>являющихся потребителями    </a:t>
            </a:r>
            <a:r>
              <a:rPr lang="ru-RU" sz="1600" b="1" dirty="0">
                <a:latin typeface="Book Antiqua" pitchFamily="18" charset="0"/>
              </a:rPr>
              <a:t>государственной    услуги   (</a:t>
            </a:r>
            <a:r>
              <a:rPr lang="ru-RU" sz="1600" b="1" dirty="0" smtClean="0">
                <a:latin typeface="Book Antiqua" pitchFamily="18" charset="0"/>
              </a:rPr>
              <a:t>с учетом   </a:t>
            </a:r>
            <a:r>
              <a:rPr lang="ru-RU" sz="1600" b="1" dirty="0">
                <a:latin typeface="Book Antiqua" pitchFamily="18" charset="0"/>
              </a:rPr>
              <a:t>формы   </a:t>
            </a:r>
            <a:r>
              <a:rPr lang="ru-RU" sz="1600" b="1" dirty="0" smtClean="0">
                <a:latin typeface="Book Antiqua" pitchFamily="18" charset="0"/>
              </a:rPr>
              <a:t>оказания государственной </a:t>
            </a:r>
            <a:r>
              <a:rPr lang="ru-RU" sz="1600" b="1" dirty="0">
                <a:latin typeface="Book Antiqua" pitchFamily="18" charset="0"/>
              </a:rPr>
              <a:t>услуги)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Указывается категория потребителей услуг   в соответствии с данными ведомственного  перечня. </a:t>
            </a:r>
          </a:p>
          <a:p>
            <a:pPr marL="114300" indent="0">
              <a:buNone/>
            </a:pPr>
            <a:r>
              <a:rPr lang="ru-RU" dirty="0" smtClean="0"/>
              <a:t>В соответствии с рекомендуемым перечнем услуг, подготовленным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России, потребителями услуг по реализации общеобразовательных программ являются физические лица.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7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/>
              <a:t>3.  Показатели,  характеризующие  качество  и(или)  объем  (</a:t>
            </a:r>
            <a:r>
              <a:rPr lang="ru-RU" sz="1600" b="1" dirty="0" smtClean="0"/>
              <a:t>содержание) оказываемой </a:t>
            </a:r>
            <a:r>
              <a:rPr lang="ru-RU" sz="1600" b="1" dirty="0"/>
              <a:t>государственной услуги (выполняемой работы).</a:t>
            </a:r>
            <a:br>
              <a:rPr lang="ru-RU" sz="1600" b="1" dirty="0"/>
            </a:b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1676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800" b="1" dirty="0" smtClean="0"/>
              <a:t>Следует указать: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/>
              <a:t>н</a:t>
            </a:r>
            <a:r>
              <a:rPr lang="ru-RU" sz="1800" dirty="0" smtClean="0"/>
              <a:t>аименование показателей качества, </a:t>
            </a:r>
            <a:r>
              <a:rPr lang="ru-RU" sz="1800" u="sng" dirty="0" smtClean="0"/>
              <a:t>единицы их измерения и формулы расчета;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/>
              <a:t>з</a:t>
            </a:r>
            <a:r>
              <a:rPr lang="ru-RU" sz="1800" dirty="0" smtClean="0"/>
              <a:t>начение показателя качества, в </a:t>
            </a:r>
            <a:r>
              <a:rPr lang="ru-RU" sz="1800" dirty="0" err="1" smtClean="0"/>
              <a:t>т.ч</a:t>
            </a:r>
            <a:r>
              <a:rPr lang="ru-RU" sz="1800" dirty="0" smtClean="0"/>
              <a:t>. за отчетный год - фактическое, за текущий  - плановое/фактическое, за очередной финансовый год и плановый период – плановые;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источники информации о значении показателей. </a:t>
            </a:r>
          </a:p>
          <a:p>
            <a:pPr marL="114300" indent="0">
              <a:buNone/>
            </a:pPr>
            <a:r>
              <a:rPr lang="ru-RU" sz="1800" b="1" dirty="0" smtClean="0"/>
              <a:t>Необходимо соблюдать следующие требования: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/>
              <a:t>п</a:t>
            </a:r>
            <a:r>
              <a:rPr lang="ru-RU" sz="1800" dirty="0" smtClean="0"/>
              <a:t>оказатель должен соответствовать либо быть </a:t>
            </a:r>
            <a:r>
              <a:rPr lang="ru-RU" sz="1800" b="1" dirty="0" smtClean="0"/>
              <a:t>направленным на  достижение целей, реализацию задач, мероприятий, достижение целевых индикаторов и показателей государственных и иных программ;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Показатель должен быть направлен на </a:t>
            </a:r>
            <a:r>
              <a:rPr lang="ru-RU" sz="1800" b="1" dirty="0" smtClean="0"/>
              <a:t>оценку осуществления учреждением предусмотренных его учредительными документами основных видов деятельности</a:t>
            </a:r>
            <a:r>
              <a:rPr lang="ru-RU" sz="1800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Показатель </a:t>
            </a:r>
            <a:r>
              <a:rPr lang="ru-RU" sz="1800" b="1" dirty="0" smtClean="0"/>
              <a:t>должен быть достижим </a:t>
            </a:r>
            <a:r>
              <a:rPr lang="ru-RU" sz="1800" dirty="0" smtClean="0"/>
              <a:t>в рамках деятельности соответствующего учреждения.</a:t>
            </a:r>
          </a:p>
          <a:p>
            <a:pPr>
              <a:buFont typeface="Wingdings" pitchFamily="2" charset="2"/>
              <a:buChar char="Ø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765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1664" y="404664"/>
            <a:ext cx="8260672" cy="115212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+mn-lt"/>
              </a:rPr>
              <a:t>общие показатели </a:t>
            </a:r>
            <a:r>
              <a:rPr lang="ru-RU" sz="1800" b="1" dirty="0">
                <a:latin typeface="+mn-lt"/>
              </a:rPr>
              <a:t>качества предоставления государственной услуги по обучению, воспитанию и содержанию в образовательных учреждениях, независимо от их типа и </a:t>
            </a:r>
            <a:r>
              <a:rPr lang="ru-RU" sz="1800" b="1" dirty="0" smtClean="0">
                <a:latin typeface="+mn-lt"/>
              </a:rPr>
              <a:t>вида:</a:t>
            </a: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endParaRPr lang="ru-RU" sz="1800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3618" y="1575729"/>
            <a:ext cx="864096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укомплектованность кадрами;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наличие качественного педагогического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состава;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доля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педагогического состава, повысившего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квалификацию;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наличие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оснащенной библиотеки (методического кабинета) образовательного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учреждения;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наличие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в образовательном учреждении общей (единой) системы оценки индивидуальных образовательных результатов, обоснованное использование разных оценочных шкал, процедур, форм оценки и их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соотношение;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наличие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свободного доступа к ресурсам сети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Интернет;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охват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детей горячим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питанием;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материально-техническое обеспечение;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применение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и использование различных методик и технологий обучения (в том числе и инновационных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отсутствие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обоснованных жалоб обучающихся (воспитанников) и их родителей (законных представителей) на действия работников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учреждения;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уровень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освоения обучающимися основной общеобразовательной программы начального общего, основного общего, среднего (полного) общего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образования;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полноту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реализации указанных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программ;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уровень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удовлетворенности родителей (законных представителей) качеством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образования;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привлечение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родителей к управлению образовательным учреждением.</a:t>
            </a:r>
          </a:p>
        </p:txBody>
      </p:sp>
    </p:spTree>
    <p:extLst>
      <p:ext uri="{BB962C8B-B14F-4D97-AF65-F5344CB8AC3E}">
        <p14:creationId xmlns:p14="http://schemas.microsoft.com/office/powerpoint/2010/main" val="316656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010538"/>
              </p:ext>
            </p:extLst>
          </p:nvPr>
        </p:nvGraphicFramePr>
        <p:xfrm>
          <a:off x="323528" y="260648"/>
          <a:ext cx="8568952" cy="6264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149"/>
                <a:gridCol w="3405942"/>
                <a:gridCol w="848088"/>
                <a:gridCol w="770347"/>
                <a:gridCol w="770347"/>
                <a:gridCol w="693693"/>
                <a:gridCol w="693693"/>
                <a:gridCol w="693693"/>
              </a:tblGrid>
              <a:tr h="2459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N 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п/п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показателя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Единица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измерения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Значение  показателя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0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отчетный 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финансовый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год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текущий  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финансовый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год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очередной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год   планового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периода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первый  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год   планового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периода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второй  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год   планового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периода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 anchor="ctr"/>
                </a:tc>
              </a:tr>
              <a:tr h="245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</a:tr>
              <a:tr h="491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Полнота и эффективность использования бюджетных средств (К1)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</a:tr>
              <a:tr h="245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доступности/востребованности  (К2)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</a:tr>
              <a:tr h="470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 кадрового обеспечение образовательного процесса  (К 3)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85-100%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85-100%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85-100%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85-100%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85-100%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</a:tr>
              <a:tr h="1647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Показатель соответствия материально-технического и методического  </a:t>
                      </a:r>
                      <a:r>
                        <a:rPr lang="ru-RU" sz="1000" dirty="0" smtClean="0">
                          <a:effectLst/>
                        </a:rPr>
                        <a:t>обеспечения</a:t>
                      </a:r>
                      <a:r>
                        <a:rPr lang="ru-RU" sz="1000" baseline="0" dirty="0" smtClean="0">
                          <a:effectLst/>
                        </a:rPr>
                        <a:t> </a:t>
                      </a:r>
                      <a:r>
                        <a:rPr lang="ru-RU" sz="1000" dirty="0" smtClean="0">
                          <a:effectLst/>
                        </a:rPr>
                        <a:t>оказываемой </a:t>
                      </a:r>
                      <a:r>
                        <a:rPr lang="ru-RU" sz="1000" dirty="0">
                          <a:effectLst/>
                        </a:rPr>
                        <a:t>государственной услуги утвержденным нормативным документам, устанавливающим требования к их набору, количеству и качеству.    (К 4)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Абсолютный показатель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соответствует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соответствует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соответствует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соответствует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соответствует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</a:tr>
              <a:tr h="941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Показатель соответствия деятельности учреждения требованиям законодательства,  целям и требованиям развития системы образования СПб.    (К 5)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Абсолютный показатель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соответствует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соответствует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соответствует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соответствует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соответствует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</a:tr>
              <a:tr h="705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Оценка потребителями качества оказания государственных услуг, степень удовлетворенности (К 6)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Абсолютный показатель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удовлетвор.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удовлетвор.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удовлетвор.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удовлетвор.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удовлетвор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15" marR="387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85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07504" y="188640"/>
                <a:ext cx="8784976" cy="33866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u="sng" dirty="0"/>
                  <a:t>К1 - Полнота и эффективность использования бюджетных средств </a:t>
                </a:r>
                <a:endParaRPr lang="ru-RU" dirty="0"/>
              </a:p>
              <a:p>
                <a:r>
                  <a:rPr lang="ru-RU" dirty="0"/>
                  <a:t> </a:t>
                </a:r>
              </a:p>
              <a:p>
                <a:r>
                  <a:rPr lang="ru-RU" b="1" dirty="0"/>
                  <a:t>К1 ф = К1 п - u              </a:t>
                </a:r>
                <a:endParaRPr lang="ru-RU" dirty="0"/>
              </a:p>
              <a:p>
                <a:r>
                  <a:rPr lang="ru-RU" dirty="0"/>
                  <a:t> </a:t>
                </a:r>
              </a:p>
              <a:p>
                <a:r>
                  <a:rPr lang="ru-RU" dirty="0"/>
                  <a:t>где:</a:t>
                </a:r>
              </a:p>
              <a:p>
                <a:r>
                  <a:rPr lang="ru-RU" dirty="0"/>
                  <a:t>К1ф – фактически освоенный объём средств на выполнение государственного задания;</a:t>
                </a:r>
              </a:p>
              <a:p>
                <a:r>
                  <a:rPr lang="ru-RU" dirty="0"/>
                  <a:t>К1п – плановое финансирование;</a:t>
                </a:r>
              </a:p>
              <a:p>
                <a:r>
                  <a:rPr lang="ru-RU" dirty="0"/>
                  <a:t> </a:t>
                </a:r>
              </a:p>
              <a:p>
                <a:r>
                  <a:rPr lang="ru-RU" dirty="0"/>
                  <a:t> u – сумма «положительной экономии</a:t>
                </a:r>
                <a:r>
                  <a:rPr lang="ru-RU" dirty="0" smtClean="0"/>
                  <a:t>» </a:t>
                </a:r>
                <a:r>
                  <a:rPr lang="ru-RU" dirty="0"/>
                  <a:t>при ее наличии.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К1=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К1ф</m:t>
                          </m:r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К1П</m:t>
                          </m:r>
                        </m:den>
                      </m:f>
                      <m:r>
                        <a:rPr lang="ru-RU" i="1">
                          <a:latin typeface="Cambria Math"/>
                        </a:rPr>
                        <m:t>×100%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88640"/>
                <a:ext cx="8784976" cy="3386633"/>
              </a:xfrm>
              <a:prstGeom prst="rect">
                <a:avLst/>
              </a:prstGeom>
              <a:blipFill rotWithShape="1">
                <a:blip r:embed="rId2"/>
                <a:stretch>
                  <a:fillRect l="-625" t="-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7504" y="3789040"/>
                <a:ext cx="8928992" cy="25556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u="sng" dirty="0"/>
                  <a:t>К2- Показатель доступности/востребованности:  </a:t>
                </a:r>
                <a:endParaRPr lang="ru-RU" dirty="0"/>
              </a:p>
              <a:p>
                <a:r>
                  <a:rPr lang="ru-RU" b="1" dirty="0"/>
                  <a:t> </a:t>
                </a:r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К2=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К1ф</m:t>
                          </m:r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К1П</m:t>
                          </m:r>
                        </m:den>
                      </m:f>
                      <m:r>
                        <a:rPr lang="ru-RU" i="1">
                          <a:latin typeface="Cambria Math"/>
                        </a:rPr>
                        <m:t>×100%</m:t>
                      </m:r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 </a:t>
                </a:r>
              </a:p>
              <a:p>
                <a:r>
                  <a:rPr lang="ru-RU" dirty="0"/>
                  <a:t>Где К2 ф  - фактическое количество потребителей государственной услуги</a:t>
                </a:r>
              </a:p>
              <a:p>
                <a:r>
                  <a:rPr lang="ru-RU" dirty="0"/>
                  <a:t>       К2 п – плановое количество потребителей государственной услуги</a:t>
                </a:r>
              </a:p>
              <a:p>
                <a:r>
                  <a:rPr lang="ru-RU" dirty="0"/>
                  <a:t> 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789040"/>
                <a:ext cx="8928992" cy="2555636"/>
              </a:xfrm>
              <a:prstGeom prst="rect">
                <a:avLst/>
              </a:prstGeom>
              <a:blipFill rotWithShape="1">
                <a:blip r:embed="rId3"/>
                <a:stretch>
                  <a:fillRect l="-615" t="-11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47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79512" y="129184"/>
                <a:ext cx="8856984" cy="19521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u="sng" dirty="0"/>
                  <a:t>К3 - Показатель  кадрового обеспечение образовательного процесса : </a:t>
                </a:r>
                <a:endParaRPr lang="ru-RU" dirty="0"/>
              </a:p>
              <a:p>
                <a:r>
                  <a:rPr lang="ru-RU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К3=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ru-RU" i="1">
                                <a:latin typeface="Cambria Math"/>
                              </a:rPr>
                              <m:t>К2ф</m:t>
                            </m:r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ru-RU" i="1">
                                <a:latin typeface="Cambria Math"/>
                              </a:rPr>
                              <m:t>К2п</m:t>
                            </m:r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</m:nary>
                      </m:den>
                    </m:f>
                    <m:r>
                      <a:rPr lang="ru-RU" i="1">
                        <a:latin typeface="Cambria Math"/>
                      </a:rPr>
                      <m:t>×100%</m:t>
                    </m:r>
                  </m:oMath>
                </a14:m>
                <a:r>
                  <a:rPr lang="ru-RU" dirty="0"/>
                  <a:t>	</a:t>
                </a:r>
              </a:p>
              <a:p>
                <a:r>
                  <a:rPr lang="ru-RU" sz="1400" dirty="0"/>
                  <a:t>Где </a:t>
                </a:r>
                <a14:m>
                  <m:oMath xmlns:m="http://schemas.openxmlformats.org/officeDocument/2006/math">
                    <m:r>
                      <a:rPr lang="ru-RU" sz="1400" i="1">
                        <a:latin typeface="Cambria Math"/>
                      </a:rPr>
                      <m:t>К3ф</m:t>
                    </m:r>
                    <m:r>
                      <a:rPr lang="en-US" sz="1400" i="1">
                        <a:latin typeface="Cambria Math"/>
                      </a:rPr>
                      <m:t>𝑖</m:t>
                    </m:r>
                  </m:oMath>
                </a14:m>
                <a:r>
                  <a:rPr lang="en-US" sz="1400" dirty="0"/>
                  <a:t> </a:t>
                </a:r>
                <a:r>
                  <a:rPr lang="ru-RU" sz="1400" dirty="0"/>
                  <a:t>- фактическое значение </a:t>
                </a:r>
                <a:r>
                  <a:rPr lang="en-US" sz="1400" dirty="0" err="1"/>
                  <a:t>i</a:t>
                </a:r>
                <a:r>
                  <a:rPr lang="ru-RU" sz="1400" dirty="0"/>
                  <a:t> – </a:t>
                </a:r>
                <a:r>
                  <a:rPr lang="ru-RU" sz="1400" dirty="0" err="1"/>
                  <a:t>го</a:t>
                </a:r>
                <a:r>
                  <a:rPr lang="ru-RU" sz="1400" dirty="0"/>
                  <a:t> показателя, характеризующего кадровое обеспечение образовательного процесса;</a:t>
                </a:r>
              </a:p>
              <a:p>
                <a:r>
                  <a:rPr lang="ru-RU" sz="1400" dirty="0"/>
                  <a:t>       </a:t>
                </a:r>
                <a14:m>
                  <m:oMath xmlns:m="http://schemas.openxmlformats.org/officeDocument/2006/math">
                    <m:r>
                      <a:rPr lang="ru-RU" sz="1400" i="1">
                        <a:latin typeface="Cambria Math"/>
                      </a:rPr>
                      <m:t>К3п</m:t>
                    </m:r>
                    <m:r>
                      <a:rPr lang="en-US" sz="1400" i="1">
                        <a:latin typeface="Cambria Math"/>
                      </a:rPr>
                      <m:t>𝑖</m:t>
                    </m:r>
                  </m:oMath>
                </a14:m>
                <a:r>
                  <a:rPr lang="ru-RU" sz="1400" dirty="0"/>
                  <a:t> - плановое значение </a:t>
                </a:r>
                <a:r>
                  <a:rPr lang="en-US" sz="1400" dirty="0" err="1"/>
                  <a:t>i</a:t>
                </a:r>
                <a:r>
                  <a:rPr lang="ru-RU" sz="1400" dirty="0"/>
                  <a:t> – </a:t>
                </a:r>
                <a:r>
                  <a:rPr lang="ru-RU" sz="1400" dirty="0" err="1"/>
                  <a:t>го</a:t>
                </a:r>
                <a:r>
                  <a:rPr lang="ru-RU" sz="1400" dirty="0"/>
                  <a:t> показателя, характеризующего кадровое обеспечение образовательного процесса</a:t>
                </a:r>
                <a:r>
                  <a:rPr lang="ru-RU" sz="1400" dirty="0" smtClean="0"/>
                  <a:t>.</a:t>
                </a:r>
                <a:endParaRPr lang="ru-RU" sz="1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29184"/>
                <a:ext cx="8856984" cy="1952137"/>
              </a:xfrm>
              <a:prstGeom prst="rect">
                <a:avLst/>
              </a:prstGeom>
              <a:blipFill rotWithShape="1">
                <a:blip r:embed="rId2"/>
                <a:stretch>
                  <a:fillRect l="-551" t="-1563" b="-2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214916" y="2132856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/>
              <a:t>К 4 - Показатель соответствия материально-технического и методического  </a:t>
            </a:r>
            <a:r>
              <a:rPr lang="ru-RU" sz="1600" b="1" u="sng" dirty="0" smtClean="0"/>
              <a:t>обеспечения </a:t>
            </a:r>
            <a:r>
              <a:rPr lang="ru-RU" sz="1600" b="1" u="sng" dirty="0"/>
              <a:t>оказываемой государственной услуги утвержденным нормативным документам, устанавливающим требования к их набору, количеству и качеству: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810888"/>
              </p:ext>
            </p:extLst>
          </p:nvPr>
        </p:nvGraphicFramePr>
        <p:xfrm>
          <a:off x="214382" y="3295894"/>
          <a:ext cx="8715236" cy="19700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7395"/>
                <a:gridCol w="3784532"/>
                <a:gridCol w="4433309"/>
              </a:tblGrid>
              <a:tr h="687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показателя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Требование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63" marR="61263" marT="0" marB="0"/>
                </a:tc>
              </a:tr>
              <a:tr h="6566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Лицензирование деятельности ОУ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Наличие действующей (с не истекшим сроком, не отозванной) лицензии на право ведения образовательной деятельности 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63" marR="61263" marT="0" marB="0"/>
                </a:tc>
              </a:tr>
              <a:tr h="6254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Готовность учреждения к новому учебному году (по утвержденной форме)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Наличие подписанного всеми соответствующими службами акта готовности учреждения к новому учебному году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263" marR="61263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512" y="530120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 </a:t>
            </a:r>
            <a:r>
              <a:rPr lang="ru-RU" sz="1600" b="1" dirty="0" smtClean="0"/>
              <a:t>5 </a:t>
            </a:r>
            <a:r>
              <a:rPr lang="ru-RU" sz="1600" dirty="0" smtClean="0"/>
              <a:t>- </a:t>
            </a:r>
            <a:r>
              <a:rPr lang="ru-RU" sz="1600" dirty="0"/>
              <a:t>Показатель соответствия деятельности учреждения требованиям законодательства,  целям и требованиям развития системы образования СПб. – замечания </a:t>
            </a:r>
            <a:r>
              <a:rPr lang="ru-RU" sz="1600" dirty="0" smtClean="0"/>
              <a:t>со </a:t>
            </a:r>
            <a:r>
              <a:rPr lang="ru-RU" sz="1600" dirty="0"/>
              <a:t>стороны контролирующих органов; экспертное заключение.</a:t>
            </a:r>
          </a:p>
          <a:p>
            <a:r>
              <a:rPr lang="ru-RU" sz="1600" b="1" dirty="0"/>
              <a:t>К 6  -</a:t>
            </a:r>
            <a:r>
              <a:rPr lang="ru-RU" sz="1600" dirty="0"/>
              <a:t> Оценка потребителями качества оказания государственных услуг, степень удовлетворенности - результаты анкетирования потребителей; жалобы /благодарственные письма потребителей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026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 специальным показателям качества могут быть отнесены: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5516" y="1772816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ля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образовательных учреждений, реализующих программы дошкольного образования: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636912"/>
            <a:ext cx="8928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качество присмотра и ухода за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детьми;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обеспечение  безопасности детей, сохранение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укрепление их физического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психического здоровья; </a:t>
            </a:r>
            <a:endParaRPr lang="ru-RU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создание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условий для различных видов деятельности детей - физической, познавательно-речевой, художественно-речевой - совместной со взрослым или самостоятельной, обеспечение социально-личностного развития каждого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ребенка;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укомплектованность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кадрами, в том числе наличие логопеда 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психолога;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удовлетворенность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родителей качеством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образования;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посещение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детьми групп полного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пребывания;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соблюдения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рациона питания,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заболеваемость.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4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 специальным показателям качества могут быть отнесены: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ля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образовательных учреждений, реализующих программы начального общего, основного общего, среднего (полного) общего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образования: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780928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качество знаний (ГИА, ЕГЭ, промежуточная аттестация, результаты плановых и внеплановых проверок в рамках контроля качества подготовки),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наличие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органа самоуправления,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количество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детей, участвующих в кружках, секциях, в различных конкурсах, смотрах и фестивалях в рамках реализации программ дополнительного образования;</a:t>
            </a:r>
          </a:p>
        </p:txBody>
      </p:sp>
    </p:spTree>
    <p:extLst>
      <p:ext uri="{BB962C8B-B14F-4D97-AF65-F5344CB8AC3E}">
        <p14:creationId xmlns:p14="http://schemas.microsoft.com/office/powerpoint/2010/main" val="26863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 специальным показателям качества могут быть отнесены: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4482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Для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образовательных учреждений, реализующих услугу по содержанию и воспитанию (детские сады, кадетские школы, школы-интернаты и др.)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090564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количество детей, участвующих в кружках, секциях;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наличие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детских объединений (организаций);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наличие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органа самоуправления;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1540" y="544522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Для всех типов ОУ - создание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современных условий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24815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Нормативные правовые акты, устанавливающие требования к государственному заданию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85000" lnSpcReduction="10000"/>
          </a:bodyPr>
          <a:lstStyle/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Бюджетный кодекс Российской Федерации от 31.07.1998 №145 –ФЗ (ст.6, 69.2, 78.1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Государственное задание НБ и статьи\БК 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ст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 69 -ГЗ.docx</a:t>
            </a:r>
            <a:endParaRPr lang="ru-RU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Федеральный закон от 08.05.2010 № 83 –ФЗ «О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учреждений» (ст. 33);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hlinkClick r:id="rId3" action="ppaction://hlinkfile"/>
              </a:rPr>
              <a:t>Государственное задание НБ и статьи\83-ФЗ.docx</a:t>
            </a:r>
            <a:endParaRPr lang="ru-RU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Федеральный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закон от 12.01.1996 № 7-ФЗ «О некоммерческих организациях» (ст.9.2,32);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Государственное задание НБ и статьи\закон о некоммерческих организациях.docx</a:t>
            </a:r>
            <a:endParaRPr lang="ru-RU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Постановление Правительства РФ от 02.09.2010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N 671                 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«О порядке формирования государственного задания в отношении федеральных государственных учреждений  и финансового обеспечения выполнения государственного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задания »;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hlinkClick r:id="rId5" action="ppaction://hlinkfile"/>
              </a:rPr>
              <a:t>Государственное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hlinkClick r:id="rId5" action="ppaction://hlinkfile"/>
              </a:rPr>
              <a:t>задание НБ и статьи\ПРАВИТЕЛЬСТВО РФ Постановление 671.docx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2608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 специальным показателям качества могут быть отнесены: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895894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 dirty="0"/>
              <a:t>доля обучающихся, принявших участие в региональных массовых мероприятиях с </a:t>
            </a:r>
            <a:r>
              <a:rPr lang="ru-RU" sz="1600" dirty="0" smtClean="0"/>
              <a:t>обучающимися;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доля </a:t>
            </a:r>
            <a:r>
              <a:rPr lang="ru-RU" sz="1600" dirty="0"/>
              <a:t>обучающихся, ставших победителями и призерами региональных мероприятий с </a:t>
            </a:r>
            <a:r>
              <a:rPr lang="ru-RU" sz="1600" dirty="0" smtClean="0"/>
              <a:t>обучающимися;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доля </a:t>
            </a:r>
            <a:r>
              <a:rPr lang="ru-RU" sz="1600" dirty="0"/>
              <a:t>обучающихся, принявших участие во всероссийских массовых мероприятиях с </a:t>
            </a:r>
            <a:r>
              <a:rPr lang="ru-RU" sz="1600" dirty="0" smtClean="0"/>
              <a:t>обучающимися;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доля </a:t>
            </a:r>
            <a:r>
              <a:rPr lang="ru-RU" sz="1600" dirty="0"/>
              <a:t>обучающихся, ставших победителями и призерами всероссийских массовых мероприятий с </a:t>
            </a:r>
            <a:r>
              <a:rPr lang="ru-RU" sz="1600" dirty="0" smtClean="0"/>
              <a:t>обучающимися;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доля </a:t>
            </a:r>
            <a:r>
              <a:rPr lang="ru-RU" sz="1600" dirty="0"/>
              <a:t>родителей (законных представителей), удовлетворенных условиями и качеством предоставляемой услуги.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8148" y="1556792"/>
            <a:ext cx="853232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специальные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образовательные учреждения для обучающихся, воспитанников с ограниченными возможностями здоровья, образовательные учреждения для детей-сирот и детей, оставшихся без попечения родителей, специальные учебно-воспитательные учреждения для детей и подростков с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девиантным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поведением, оздоровительные образовательные учреждения санаторного типа для детей, нуждающихся в длительном лечении, </a:t>
            </a:r>
            <a:r>
              <a:rPr lang="ru-RU" sz="1600" b="1" u="sng" dirty="0">
                <a:solidFill>
                  <a:schemeClr val="accent1">
                    <a:lumMod val="75000"/>
                  </a:schemeClr>
                </a:solidFill>
              </a:rPr>
              <a:t>образовательные учреждения для детей, нуждающихся в психолого-педагогической и медико-социальной помощи, образовательные учреждения дополнительного образования детей</a:t>
            </a:r>
          </a:p>
        </p:txBody>
      </p:sp>
    </p:spTree>
    <p:extLst>
      <p:ext uri="{BB962C8B-B14F-4D97-AF65-F5344CB8AC3E}">
        <p14:creationId xmlns:p14="http://schemas.microsoft.com/office/powerpoint/2010/main" val="33070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/>
              <a:t>3.  Показатели,  характеризующие  качество  и(или)  объем  (</a:t>
            </a:r>
            <a:r>
              <a:rPr lang="ru-RU" sz="1800" b="1" dirty="0" smtClean="0"/>
              <a:t>содержание) оказываемой </a:t>
            </a:r>
            <a:r>
              <a:rPr lang="ru-RU" sz="1800" b="1" dirty="0"/>
              <a:t>государственной услуги (выполняемой работы</a:t>
            </a:r>
            <a:r>
              <a:rPr lang="ru-RU" sz="1800" dirty="0" smtClean="0"/>
              <a:t>)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44824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Для услуг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рекомендуется определить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единицу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измерения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в то время как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для работ это делать не обязательно.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Единицу измерения объема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необходимо указывать отдельно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 каждой услуге (программе)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 зависимости от ступени, формы и условий обучения, 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</a:rPr>
              <a:t>специфики программы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а также от возраста, состояния здоровья и других особенностей детей.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44522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Возможный источник информации  - форма государственного статистического наблюдения.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43169"/>
              </p:ext>
            </p:extLst>
          </p:nvPr>
        </p:nvGraphicFramePr>
        <p:xfrm>
          <a:off x="251520" y="332656"/>
          <a:ext cx="8640961" cy="6048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7458"/>
                <a:gridCol w="2235216"/>
                <a:gridCol w="1264815"/>
                <a:gridCol w="700693"/>
                <a:gridCol w="797458"/>
                <a:gridCol w="797458"/>
                <a:gridCol w="697261"/>
                <a:gridCol w="675301"/>
                <a:gridCol w="675301"/>
              </a:tblGrid>
              <a:tr h="3731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наименование показателя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форма оказания государственной услуги (работы) (безвозмездная, платная)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Единица измерения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объем оказания государственной услуги (выполнение работ)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5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отчетный финансовый год 2011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текущий финансовый год 2012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очередной год планового  периода 2013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первый год планового периода 2014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второй год планового периода 2015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3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87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количество учащихся,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проходящих обучение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по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программам начального общего образования в классе общеобразовательного учреждения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безвозмездно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7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4. Порядок оказания государственной услуги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4359" y="1844824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Указываются: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Нормативно-правовые акты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регулирующие порядок оказания государственной (муниципальной) услуги;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Порядок информирования потенциальных потребителей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государственной (муниципальной) услуги. Рекомендуется указать все используемые и планируемые к использованию способы информирования потенциальных потребителей услуг по реализации общеобразовательных программ. Для каждого из способов необходимо указывать состав размещаемой информации и частоту обновления: «ежегодно», « к началу учебного года» и т.п.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5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Порядок информирования потенциальных потребителей оказываемой государственной услуги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453084"/>
              </p:ext>
            </p:extLst>
          </p:nvPr>
        </p:nvGraphicFramePr>
        <p:xfrm>
          <a:off x="323528" y="1844824"/>
          <a:ext cx="8640961" cy="4320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8777"/>
                <a:gridCol w="3689218"/>
                <a:gridCol w="4362966"/>
              </a:tblGrid>
              <a:tr h="730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 п/п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Способ информирования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Частота обновления информации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Договор с родителями ребёнка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раз в год (сентябрь) или по мере необходимости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9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Официальный сайт учреждения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мере необходимости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Информационные стенды в учреждении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мере необходимости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9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Письменные уведомления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мере необходимости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9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Открытые мероприятия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соответствии с годовым планом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9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Телефонограммы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мере необходимости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Электронные сообщения через Интернет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мере необходимости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32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b="1" dirty="0"/>
              <a:t>5.   Предельные   цены   (тарифы)   на  оплату  государственной  услуги</a:t>
            </a:r>
            <a:br>
              <a:rPr lang="ru-RU" sz="1200" b="1" dirty="0"/>
            </a:br>
            <a:r>
              <a:rPr lang="ru-RU" sz="1200" b="1" dirty="0"/>
              <a:t>физическими  или  юридическими  лицами  в  случае,  если  законодательством</a:t>
            </a:r>
            <a:br>
              <a:rPr lang="ru-RU" sz="1200" b="1" dirty="0"/>
            </a:br>
            <a:r>
              <a:rPr lang="ru-RU" sz="1200" b="1" dirty="0"/>
              <a:t>Российской  Федерации  предусмотрено  ее  оказание  на платной основе, либо</a:t>
            </a:r>
            <a:br>
              <a:rPr lang="ru-RU" sz="1200" b="1" dirty="0"/>
            </a:br>
            <a:r>
              <a:rPr lang="ru-RU" sz="1200" b="1" dirty="0"/>
              <a:t>порядок  установления  указанных  цен  (тарифов)  в  случаях, установленных</a:t>
            </a:r>
            <a:br>
              <a:rPr lang="ru-RU" sz="1200" b="1" dirty="0"/>
            </a:br>
            <a:r>
              <a:rPr lang="ru-RU" sz="1200" b="1" dirty="0"/>
              <a:t>законодательством Российской Федерации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916832"/>
            <a:ext cx="84249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Указывается: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нормативно-правовой акт, устанавливающий цены (тарифы) на платные услуги, либо порядок их установления;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рган, установивший цены, тарифы;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Значение предельных цен (тарифов).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414908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Пункт заполняется в том случае, если в соответствии с законодательством ОУ имеет право оказывать в пределах государственного задания услуги, относящиеся к основным видам деятельности за плату.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/>
              <a:t>7.  Порядок  контроля  за  исполнением  государственного задания, в </a:t>
            </a:r>
            <a:r>
              <a:rPr lang="ru-RU" sz="1600" b="1" dirty="0" smtClean="0"/>
              <a:t>том числе  </a:t>
            </a:r>
            <a:r>
              <a:rPr lang="ru-RU" sz="1600" b="1" dirty="0"/>
              <a:t>условия и порядок досрочного прекращения исполнения </a:t>
            </a:r>
            <a:r>
              <a:rPr lang="ru-RU" sz="1600" b="1" dirty="0" smtClean="0"/>
              <a:t>государственного задания</a:t>
            </a:r>
            <a:r>
              <a:rPr lang="ru-RU" sz="1600" b="1" dirty="0"/>
              <a:t>:</a:t>
            </a:r>
            <a:br>
              <a:rPr lang="ru-RU" sz="1600" b="1" dirty="0"/>
            </a:br>
            <a:endParaRPr lang="ru-RU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772816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Предмет контроля: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бъем исполнения задания;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облюдение требований к качеству услуг и порядку их оказания;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ные параметры,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указанные в соглашении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 порядке и условиях предоставления субсидии на финансовое обеспечение исполнения задания;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Контроль может осуществляться: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камерально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(на основании представляемых с установленной периодичностью отчетов об исполнении задания);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утем сбора дополнительной информации об исполнении задания ( на основании опросов, документов, представленных самим учреждением, и т.д.);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ходе выездной проверки.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Порядок осуществления контроля утверждается распорядительным актом учредителя.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0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8. Требования к отчетности об исполнении государственного задания: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988840"/>
            <a:ext cx="83529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Указывается: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ф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орма отчета об исполнении государственного задания;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роки предоставления отчетов об исполнении государственного задания;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иные требования к отчетности об исполнении государственного задания (например, «предоставление пояснительной записки с прогнозом достижения годовых значений показателей качества и объема оказания государственных услуг», «предоставление детальной информации о состоянии кредиторской задолженности, в том числе просроченной»…)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Иная информация, необходимая для исполнения (контроля за исполнением) государственного задания.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916832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Утверждение государственного задания может осуществляться только после утверждения закона о бюджете Санкт-Петербурга и формирования сводной бюджетной росписи. Показатели задания должны своевременно доводиться до ОУ для формирования плана финансово-хозяйственной деятельности на очередной финансовый год и плановый период.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Нормативные правовые акты, устанавливающие требования к государственному заданию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  <a:t>Приказ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</a:rPr>
              <a:t>Минфина РФ N 136н, Минэкономразвития РФ N 526 от 29.10.2010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  <a:t>«Об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</a:rPr>
              <a:t>утверждении методических рекомендаций по формированию государственных заданий федеральным государственным учреждениям и контролю за их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  <a:t>выполнением»;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Государственное задание НБ и статьи\МИНИСТЕРСТВО ФИНАНСОВ РОССИЙСКОЙ ФЕДЕРАЦИИ № 136-н.docx</a:t>
            </a:r>
            <a:endParaRPr lang="ru-RU" sz="23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300" dirty="0">
                <a:solidFill>
                  <a:schemeClr val="accent1">
                    <a:lumMod val="75000"/>
                  </a:schemeClr>
                </a:solidFill>
              </a:rPr>
              <a:t> Постановление Правительства Санкт-Петербурга от 20.01.2011 N 63 (ред. от 30.12.2011)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  <a:t>«О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</a:rPr>
              <a:t>Порядке формирования государственных заданий для государственных учреждений Санкт-Петербурга и порядке финансового обеспечения выполнения государственных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  <a:t>заданий»;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hlinkClick r:id="rId3" action="ppaction://hlinkfile"/>
              </a:rPr>
              <a:t>Государственное задание НБ и статьи\Постановление Правительства Санкт-Петербурга от 20.01.2011 N63.docx</a:t>
            </a:r>
            <a:endParaRPr lang="ru-RU" sz="23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300" dirty="0">
                <a:solidFill>
                  <a:schemeClr val="accent1">
                    <a:lumMod val="75000"/>
                  </a:schemeClr>
                </a:solidFill>
              </a:rPr>
              <a:t>Распоряжение Комитета экономического развития, промышленной политики и торговли Правительства Санкт-Петербурга от 02.02.2011 N 65-р "Об утверждении типовой формы государственного задания на оказание государственных услуг (выполнение работ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  <a:t>)"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Государственное задание НБ и статьи\Распоряжение </a:t>
            </a:r>
            <a:r>
              <a:rPr lang="ru-RU" sz="2300" dirty="0" err="1" smtClean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КЭРППиТ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 № 65-р от 02.02.2011.docx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30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50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Что хотим изменить</a:t>
            </a:r>
            <a:r>
              <a:rPr lang="ru-RU" sz="2400" dirty="0" smtClean="0"/>
              <a:t>?</a:t>
            </a:r>
            <a:br>
              <a:rPr lang="ru-RU" sz="2400" dirty="0" smtClean="0"/>
            </a:br>
            <a:r>
              <a:rPr lang="ru-RU" sz="2400" dirty="0" smtClean="0"/>
              <a:t>Зачем нужно государственное задание?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800" dirty="0"/>
              <a:t>Государство вынуждено содержать все учреждения независимо от качества и количества оказываемых ими услуг;</a:t>
            </a:r>
          </a:p>
          <a:p>
            <a:pPr>
              <a:lnSpc>
                <a:spcPct val="90000"/>
              </a:lnSpc>
            </a:pPr>
            <a:r>
              <a:rPr lang="ru-RU" sz="1800" dirty="0"/>
              <a:t>У государственного учреждения нет стимулов к повышению качества услуг;</a:t>
            </a:r>
          </a:p>
          <a:p>
            <a:pPr>
              <a:lnSpc>
                <a:spcPct val="90000"/>
              </a:lnSpc>
            </a:pPr>
            <a:r>
              <a:rPr lang="ru-RU" sz="1800" dirty="0"/>
              <a:t>Нет стандартов оказания услуг, не определены их объёмы, поэтому растёт объём теневой </a:t>
            </a:r>
            <a:r>
              <a:rPr lang="ru-RU" sz="1800" dirty="0" smtClean="0"/>
              <a:t>экономики;</a:t>
            </a:r>
            <a:endParaRPr lang="ru-RU" sz="1800" dirty="0"/>
          </a:p>
          <a:p>
            <a:pPr>
              <a:lnSpc>
                <a:spcPct val="90000"/>
              </a:lnSpc>
            </a:pPr>
            <a:r>
              <a:rPr lang="ru-RU" sz="1800" dirty="0"/>
              <a:t>Отсутствует прозрачность в деятельности учреждений;</a:t>
            </a:r>
          </a:p>
          <a:p>
            <a:pPr>
              <a:lnSpc>
                <a:spcPct val="90000"/>
              </a:lnSpc>
            </a:pPr>
            <a:r>
              <a:rPr lang="ru-RU" sz="1800" dirty="0"/>
              <a:t>Растёт неудовлетворённость потребителя качеством услуг в здравоохранении, образовании, других отраслях</a:t>
            </a:r>
            <a:r>
              <a:rPr lang="ru-RU" sz="1800" dirty="0" smtClean="0"/>
              <a:t>.</a:t>
            </a:r>
          </a:p>
          <a:p>
            <a:pPr marL="114300" indent="0">
              <a:lnSpc>
                <a:spcPct val="90000"/>
              </a:lnSpc>
              <a:buNone/>
            </a:pPr>
            <a:endParaRPr lang="ru-RU" sz="2000" dirty="0" smtClean="0"/>
          </a:p>
          <a:p>
            <a:pPr marL="114300" indent="0">
              <a:buNone/>
            </a:pPr>
            <a:r>
              <a:rPr lang="ru-RU" sz="2200" b="1" i="1" dirty="0" smtClean="0"/>
              <a:t>Государственное задание – это ключевой управленческий и мотивирующий инструмент органа государственной власти, осуществляющего функции и полномочия учредителя, и основа для финансового обеспечения деятельности учреждений.</a:t>
            </a:r>
            <a:endParaRPr lang="ru-RU" sz="2200" b="1" i="1" dirty="0"/>
          </a:p>
        </p:txBody>
      </p:sp>
    </p:spTree>
    <p:extLst>
      <p:ext uri="{BB962C8B-B14F-4D97-AF65-F5344CB8AC3E}">
        <p14:creationId xmlns:p14="http://schemas.microsoft.com/office/powerpoint/2010/main" val="83668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6090088" cy="1039427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Оптимизация механизма управления бюджетными средствами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5112568"/>
          </a:xfrm>
        </p:spPr>
        <p:txBody>
          <a:bodyPr/>
          <a:lstStyle/>
          <a:p>
            <a:pPr marL="114300" indent="0">
              <a:buNone/>
            </a:pPr>
            <a:r>
              <a:rPr lang="ru-RU" sz="1800" dirty="0" smtClean="0"/>
              <a:t>От ассигнований на текущее содержание бюджетных учреждений по смете                  к финансированию оказываемых ими </a:t>
            </a:r>
            <a:r>
              <a:rPr lang="ru-RU" sz="1800" b="1" dirty="0" smtClean="0"/>
              <a:t>услуг (выполняемых работ)</a:t>
            </a:r>
            <a:r>
              <a:rPr lang="ru-RU" sz="1800" dirty="0" smtClean="0"/>
              <a:t> на основе задания учредителя</a:t>
            </a:r>
          </a:p>
          <a:p>
            <a:pPr marL="114300" indent="0" algn="ctr"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Основной механизм финансирования</a:t>
            </a:r>
          </a:p>
          <a:p>
            <a:pPr marL="114300" indent="0" algn="ctr">
              <a:buNone/>
            </a:pPr>
            <a:endParaRPr lang="ru-RU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475656" y="1989505"/>
            <a:ext cx="864096" cy="305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24477758"/>
              </p:ext>
            </p:extLst>
          </p:nvPr>
        </p:nvGraphicFramePr>
        <p:xfrm>
          <a:off x="251520" y="2924944"/>
          <a:ext cx="864096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188640"/>
            <a:ext cx="208823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15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Следует помнить!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Объем задания является </a:t>
            </a:r>
            <a:r>
              <a:rPr lang="ru-RU" b="1" dirty="0" smtClean="0"/>
              <a:t>переменной величиной </a:t>
            </a:r>
            <a:r>
              <a:rPr lang="ru-RU" dirty="0" smtClean="0"/>
              <a:t>и зависит не от исторически сложившихся объемов сметного финансирования , а от </a:t>
            </a:r>
            <a:r>
              <a:rPr lang="ru-RU" b="1" dirty="0" smtClean="0"/>
              <a:t>планируемых</a:t>
            </a:r>
            <a:r>
              <a:rPr lang="ru-RU" dirty="0" smtClean="0"/>
              <a:t> результатов деятельности учреждений, </a:t>
            </a:r>
            <a:r>
              <a:rPr lang="ru-RU" b="1" dirty="0" smtClean="0"/>
              <a:t>качества </a:t>
            </a:r>
            <a:r>
              <a:rPr lang="ru-RU" dirty="0" smtClean="0"/>
              <a:t>оказываемых ими услуг (выполнения работ) и иных факторов по </a:t>
            </a:r>
            <a:r>
              <a:rPr lang="ru-RU" b="1" dirty="0" smtClean="0"/>
              <a:t>решению учредителя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Финансируется</a:t>
            </a:r>
            <a:r>
              <a:rPr lang="ru-RU" dirty="0" smtClean="0"/>
              <a:t> не учреждение, а оказываемые им </a:t>
            </a:r>
            <a:r>
              <a:rPr lang="ru-RU" b="1" dirty="0" smtClean="0"/>
              <a:t>услуги</a:t>
            </a:r>
            <a:r>
              <a:rPr lang="ru-RU" dirty="0" smtClean="0"/>
              <a:t>, а значит следует уделить особое внимание формированию </a:t>
            </a:r>
            <a:r>
              <a:rPr lang="ru-RU" b="1" dirty="0" smtClean="0"/>
              <a:t>содержания</a:t>
            </a:r>
            <a:r>
              <a:rPr lang="ru-RU" dirty="0" smtClean="0"/>
              <a:t> каждой конкретной услуги (работы).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96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6128" y="408373"/>
            <a:ext cx="8260672" cy="860387"/>
          </a:xfrm>
        </p:spPr>
        <p:txBody>
          <a:bodyPr anchor="b" anchorCtr="0">
            <a:noAutofit/>
          </a:bodyPr>
          <a:lstStyle/>
          <a:p>
            <a:r>
              <a:rPr lang="ru-RU" sz="1600" b="1" dirty="0">
                <a:latin typeface="+mn-lt"/>
              </a:rPr>
              <a:t>Управление качеством </a:t>
            </a:r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в </a:t>
            </a:r>
            <a:r>
              <a:rPr lang="ru-RU" sz="1600" dirty="0">
                <a:latin typeface="+mn-lt"/>
              </a:rPr>
              <a:t>условиях перехода от управления затратами 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к управлению результатами в социальной сфере </a:t>
            </a:r>
          </a:p>
        </p:txBody>
      </p:sp>
      <p:sp>
        <p:nvSpPr>
          <p:cNvPr id="365571" name="Rectangle 3"/>
          <p:cNvSpPr>
            <a:spLocks noChangeArrowheads="1"/>
          </p:cNvSpPr>
          <p:nvPr/>
        </p:nvSpPr>
        <p:spPr bwMode="auto">
          <a:xfrm>
            <a:off x="3151187" y="3616325"/>
            <a:ext cx="3097213" cy="86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effectLst/>
              </a:rPr>
              <a:t>Предоставление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effectLst/>
              </a:rPr>
              <a:t>образовательных услуг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6248400" y="4191000"/>
            <a:ext cx="1152525" cy="288925"/>
          </a:xfrm>
          <a:prstGeom prst="rightArrow">
            <a:avLst>
              <a:gd name="adj1" fmla="val 50000"/>
              <a:gd name="adj2" fmla="val 99725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effectLst/>
              <a:latin typeface="Microsoft Sans Serif" pitchFamily="34" charset="0"/>
              <a:cs typeface="+mn-cs"/>
            </a:endParaRPr>
          </a:p>
        </p:txBody>
      </p:sp>
      <p:grpSp>
        <p:nvGrpSpPr>
          <p:cNvPr id="365573" name="Group 5"/>
          <p:cNvGrpSpPr>
            <a:grpSpLocks/>
          </p:cNvGrpSpPr>
          <p:nvPr/>
        </p:nvGrpSpPr>
        <p:grpSpPr bwMode="auto">
          <a:xfrm>
            <a:off x="8027988" y="4005263"/>
            <a:ext cx="576262" cy="1081087"/>
            <a:chOff x="4241" y="2614"/>
            <a:chExt cx="363" cy="771"/>
          </a:xfrm>
        </p:grpSpPr>
        <p:sp>
          <p:nvSpPr>
            <p:cNvPr id="365574" name="AutoShape 6"/>
            <p:cNvSpPr>
              <a:spLocks noChangeArrowheads="1"/>
            </p:cNvSpPr>
            <p:nvPr/>
          </p:nvSpPr>
          <p:spPr bwMode="auto">
            <a:xfrm>
              <a:off x="4241" y="2886"/>
              <a:ext cx="363" cy="499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effectLst/>
                <a:latin typeface="Microsoft Sans Serif" pitchFamily="34" charset="0"/>
              </a:endParaRPr>
            </a:p>
          </p:txBody>
        </p:sp>
        <p:sp>
          <p:nvSpPr>
            <p:cNvPr id="365575" name="Oval 7"/>
            <p:cNvSpPr>
              <a:spLocks noChangeArrowheads="1"/>
            </p:cNvSpPr>
            <p:nvPr/>
          </p:nvSpPr>
          <p:spPr bwMode="auto">
            <a:xfrm>
              <a:off x="4286" y="2614"/>
              <a:ext cx="272" cy="27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effectLst/>
                <a:latin typeface="Microsoft Sans Serif" pitchFamily="34" charset="0"/>
              </a:endParaRPr>
            </a:p>
          </p:txBody>
        </p:sp>
      </p:grpSp>
      <p:sp>
        <p:nvSpPr>
          <p:cNvPr id="484360" name="AutoShape 8"/>
          <p:cNvSpPr>
            <a:spLocks noChangeArrowheads="1"/>
          </p:cNvSpPr>
          <p:nvPr/>
        </p:nvSpPr>
        <p:spPr bwMode="auto">
          <a:xfrm>
            <a:off x="4457267" y="3214688"/>
            <a:ext cx="360363" cy="431800"/>
          </a:xfrm>
          <a:prstGeom prst="downArrow">
            <a:avLst>
              <a:gd name="adj1" fmla="val 50000"/>
              <a:gd name="adj2" fmla="val 29956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effectLst/>
              <a:latin typeface="Microsoft Sans Serif" pitchFamily="34" charset="0"/>
              <a:cs typeface="+mn-cs"/>
            </a:endParaRPr>
          </a:p>
        </p:txBody>
      </p:sp>
      <p:sp>
        <p:nvSpPr>
          <p:cNvPr id="365577" name="AutoShape 9"/>
          <p:cNvSpPr>
            <a:spLocks noChangeArrowheads="1"/>
          </p:cNvSpPr>
          <p:nvPr/>
        </p:nvSpPr>
        <p:spPr bwMode="auto">
          <a:xfrm>
            <a:off x="929445" y="1520552"/>
            <a:ext cx="7416006" cy="1657896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1800">
              <a:effectLst/>
              <a:latin typeface="Microsoft Sans Serif" pitchFamily="34" charset="0"/>
            </a:endParaRPr>
          </a:p>
        </p:txBody>
      </p:sp>
      <p:sp>
        <p:nvSpPr>
          <p:cNvPr id="365578" name="AutoShape 10"/>
          <p:cNvSpPr>
            <a:spLocks noChangeArrowheads="1"/>
          </p:cNvSpPr>
          <p:nvPr/>
        </p:nvSpPr>
        <p:spPr bwMode="auto">
          <a:xfrm>
            <a:off x="1371600" y="1556792"/>
            <a:ext cx="2736850" cy="71968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effectLst/>
              </a:rPr>
              <a:t>СТАНДАРТЫ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effectLst/>
              </a:rPr>
              <a:t>образовательных услуг</a:t>
            </a:r>
          </a:p>
        </p:txBody>
      </p:sp>
      <p:sp>
        <p:nvSpPr>
          <p:cNvPr id="365579" name="AutoShape 11"/>
          <p:cNvSpPr>
            <a:spLocks noChangeArrowheads="1"/>
          </p:cNvSpPr>
          <p:nvPr/>
        </p:nvSpPr>
        <p:spPr bwMode="auto">
          <a:xfrm>
            <a:off x="4191000" y="2286000"/>
            <a:ext cx="647700" cy="2159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effectLst/>
              <a:latin typeface="Microsoft Sans Serif" pitchFamily="34" charset="0"/>
            </a:endParaRPr>
          </a:p>
        </p:txBody>
      </p:sp>
      <p:sp>
        <p:nvSpPr>
          <p:cNvPr id="365580" name="AutoShape 12"/>
          <p:cNvSpPr>
            <a:spLocks noChangeArrowheads="1"/>
          </p:cNvSpPr>
          <p:nvPr/>
        </p:nvSpPr>
        <p:spPr bwMode="auto">
          <a:xfrm>
            <a:off x="4953000" y="1700808"/>
            <a:ext cx="3097213" cy="125511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effectLst/>
              </a:rPr>
              <a:t>РЕГЛАМЕНТЫ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effectLst/>
              </a:rPr>
              <a:t>предоставления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effectLst/>
              </a:rPr>
              <a:t>образовательных услуг</a:t>
            </a:r>
          </a:p>
        </p:txBody>
      </p:sp>
      <p:sp>
        <p:nvSpPr>
          <p:cNvPr id="365581" name="Line 13"/>
          <p:cNvSpPr>
            <a:spLocks noChangeShapeType="1"/>
          </p:cNvSpPr>
          <p:nvPr/>
        </p:nvSpPr>
        <p:spPr bwMode="auto">
          <a:xfrm flipH="1">
            <a:off x="1143000" y="21336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5582" name="Line 14"/>
          <p:cNvSpPr>
            <a:spLocks noChangeShapeType="1"/>
          </p:cNvSpPr>
          <p:nvPr/>
        </p:nvSpPr>
        <p:spPr bwMode="auto">
          <a:xfrm>
            <a:off x="1143000" y="2743200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5583" name="Oval 15"/>
          <p:cNvSpPr>
            <a:spLocks noChangeArrowheads="1"/>
          </p:cNvSpPr>
          <p:nvPr/>
        </p:nvSpPr>
        <p:spPr bwMode="auto">
          <a:xfrm>
            <a:off x="1476375" y="2349500"/>
            <a:ext cx="2808288" cy="865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effectLst/>
              </a:rPr>
              <a:t>требования к качеству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effectLst/>
              </a:rPr>
              <a:t>и доступности услуг</a:t>
            </a:r>
          </a:p>
        </p:txBody>
      </p:sp>
      <p:sp>
        <p:nvSpPr>
          <p:cNvPr id="365584" name="Line 16"/>
          <p:cNvSpPr>
            <a:spLocks noChangeShapeType="1"/>
          </p:cNvSpPr>
          <p:nvPr/>
        </p:nvSpPr>
        <p:spPr bwMode="auto">
          <a:xfrm>
            <a:off x="11430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5585" name="Line 17"/>
          <p:cNvSpPr>
            <a:spLocks noChangeShapeType="1"/>
          </p:cNvSpPr>
          <p:nvPr/>
        </p:nvSpPr>
        <p:spPr bwMode="auto">
          <a:xfrm>
            <a:off x="8298873" y="4987636"/>
            <a:ext cx="0" cy="838200"/>
          </a:xfrm>
          <a:prstGeom prst="line">
            <a:avLst/>
          </a:prstGeom>
          <a:noFill/>
          <a:ln w="63500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4370" name="AutoShape 18"/>
          <p:cNvSpPr>
            <a:spLocks noChangeArrowheads="1"/>
          </p:cNvSpPr>
          <p:nvPr/>
        </p:nvSpPr>
        <p:spPr bwMode="auto">
          <a:xfrm>
            <a:off x="1905000" y="4267200"/>
            <a:ext cx="1152525" cy="288925"/>
          </a:xfrm>
          <a:prstGeom prst="rightArrow">
            <a:avLst>
              <a:gd name="adj1" fmla="val 50000"/>
              <a:gd name="adj2" fmla="val 99725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1800">
              <a:effectLst/>
              <a:latin typeface="Microsoft Sans Serif" pitchFamily="34" charset="0"/>
              <a:cs typeface="+mn-cs"/>
            </a:endParaRPr>
          </a:p>
        </p:txBody>
      </p:sp>
      <p:sp>
        <p:nvSpPr>
          <p:cNvPr id="365587" name="Line 19"/>
          <p:cNvSpPr>
            <a:spLocks noChangeShapeType="1"/>
          </p:cNvSpPr>
          <p:nvPr/>
        </p:nvSpPr>
        <p:spPr bwMode="auto">
          <a:xfrm>
            <a:off x="6705600" y="4365625"/>
            <a:ext cx="0" cy="720725"/>
          </a:xfrm>
          <a:prstGeom prst="line">
            <a:avLst/>
          </a:prstGeom>
          <a:noFill/>
          <a:ln w="635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5588" name="Line 20"/>
          <p:cNvSpPr>
            <a:spLocks noChangeShapeType="1"/>
          </p:cNvSpPr>
          <p:nvPr/>
        </p:nvSpPr>
        <p:spPr bwMode="auto">
          <a:xfrm flipH="1">
            <a:off x="1981199" y="4987636"/>
            <a:ext cx="4802187" cy="0"/>
          </a:xfrm>
          <a:prstGeom prst="line">
            <a:avLst/>
          </a:prstGeom>
          <a:noFill/>
          <a:ln w="635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5589" name="Line 21"/>
          <p:cNvSpPr>
            <a:spLocks noChangeShapeType="1"/>
          </p:cNvSpPr>
          <p:nvPr/>
        </p:nvSpPr>
        <p:spPr bwMode="auto">
          <a:xfrm flipV="1">
            <a:off x="1981200" y="4396183"/>
            <a:ext cx="0" cy="680642"/>
          </a:xfrm>
          <a:prstGeom prst="line">
            <a:avLst/>
          </a:prstGeom>
          <a:noFill/>
          <a:ln w="63500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5590" name="Text Box 22"/>
          <p:cNvSpPr txBox="1">
            <a:spLocks noChangeArrowheads="1"/>
          </p:cNvSpPr>
          <p:nvPr/>
        </p:nvSpPr>
        <p:spPr bwMode="auto">
          <a:xfrm>
            <a:off x="3593667" y="4987636"/>
            <a:ext cx="208756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chemeClr val="bg1"/>
                </a:solidFill>
                <a:effectLst/>
                <a:latin typeface="+mn-lt"/>
              </a:rPr>
              <a:t>контроль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chemeClr val="bg1"/>
                </a:solidFill>
                <a:effectLst/>
                <a:latin typeface="+mn-lt"/>
              </a:rPr>
              <a:t>мониторинг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chemeClr val="bg1"/>
                </a:solidFill>
                <a:effectLst/>
                <a:latin typeface="+mn-lt"/>
              </a:rPr>
              <a:t>принятие решений</a:t>
            </a:r>
          </a:p>
        </p:txBody>
      </p:sp>
      <p:sp>
        <p:nvSpPr>
          <p:cNvPr id="365591" name="Line 23"/>
          <p:cNvSpPr>
            <a:spLocks noChangeShapeType="1"/>
          </p:cNvSpPr>
          <p:nvPr/>
        </p:nvSpPr>
        <p:spPr bwMode="auto">
          <a:xfrm flipH="1">
            <a:off x="5888038" y="5825836"/>
            <a:ext cx="2428082" cy="0"/>
          </a:xfrm>
          <a:prstGeom prst="line">
            <a:avLst/>
          </a:prstGeom>
          <a:noFill/>
          <a:ln w="63500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5592" name="Line 24"/>
          <p:cNvSpPr>
            <a:spLocks noChangeShapeType="1"/>
          </p:cNvSpPr>
          <p:nvPr/>
        </p:nvSpPr>
        <p:spPr bwMode="auto">
          <a:xfrm flipV="1">
            <a:off x="5888038" y="5368636"/>
            <a:ext cx="0" cy="457200"/>
          </a:xfrm>
          <a:prstGeom prst="line">
            <a:avLst/>
          </a:prstGeom>
          <a:noFill/>
          <a:ln w="63500">
            <a:solidFill>
              <a:srgbClr val="99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5593" name="Text Box 25"/>
          <p:cNvSpPr txBox="1">
            <a:spLocks noChangeArrowheads="1"/>
          </p:cNvSpPr>
          <p:nvPr/>
        </p:nvSpPr>
        <p:spPr bwMode="auto">
          <a:xfrm>
            <a:off x="6705600" y="5181600"/>
            <a:ext cx="1081087" cy="527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400" dirty="0">
                <a:solidFill>
                  <a:schemeClr val="bg1"/>
                </a:solidFill>
                <a:effectLst/>
              </a:rPr>
              <a:t>обратная связь</a:t>
            </a:r>
          </a:p>
        </p:txBody>
      </p:sp>
    </p:spTree>
    <p:extLst>
      <p:ext uri="{BB962C8B-B14F-4D97-AF65-F5344CB8AC3E}">
        <p14:creationId xmlns:p14="http://schemas.microsoft.com/office/powerpoint/2010/main" val="1226671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Повышение качества услуг (работ)</a:t>
            </a:r>
            <a:r>
              <a:rPr lang="ru-RU" dirty="0"/>
              <a:t>,</a:t>
            </a:r>
            <a:r>
              <a:rPr lang="ru-RU" dirty="0" smtClean="0"/>
              <a:t> оказываемых 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</a:t>
            </a:r>
            <a:r>
              <a:rPr lang="ru-RU" dirty="0" smtClean="0"/>
              <a:t>азмер субсидии непосредственно связан с объемом оказываемых услуг, следовательно, учреждения должны быть заинтересованы в увеличении спроса на них, а значит, в повышении их качества.</a:t>
            </a:r>
          </a:p>
          <a:p>
            <a:r>
              <a:rPr lang="ru-RU" dirty="0" smtClean="0"/>
              <a:t>Стандартизация, регламентация, конкретизация параметров качества услуг , мониторинг результативности, открытость информации государственного задания  и результатов его выполнения -  механизмы достижения качества услуг.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конкуренции </a:t>
            </a:r>
            <a:r>
              <a:rPr lang="ru-RU" dirty="0" smtClean="0"/>
              <a:t>как стимула  </a:t>
            </a:r>
            <a:r>
              <a:rPr lang="ru-RU" dirty="0"/>
              <a:t>к повышению качества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81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Rot="1" noChangeArrowheads="1"/>
          </p:cNvSpPr>
          <p:nvPr/>
        </p:nvSpPr>
        <p:spPr bwMode="auto">
          <a:xfrm>
            <a:off x="250825" y="0"/>
            <a:ext cx="87137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ru-RU" sz="1400"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227097" y="116632"/>
            <a:ext cx="8648700" cy="107721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600" u="sng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Ст. </a:t>
            </a:r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6 </a:t>
            </a:r>
            <a:r>
              <a:rPr lang="ru-RU" sz="1600" u="sng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БК РФ :</a:t>
            </a: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hlinkClick r:id="rId2" action="ppaction://hlinkfile"/>
              </a:rPr>
              <a:t>Государственное задание НБ и статьи\БК </a:t>
            </a:r>
            <a:r>
              <a:rPr lang="ru-RU" sz="1600" b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hlinkClick r:id="rId2" action="ppaction://hlinkfile"/>
              </a:rPr>
              <a:t>ст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hlinkClick r:id="rId2" action="ppaction://hlinkfile"/>
              </a:rPr>
              <a:t> 6.docx</a:t>
            </a:r>
            <a:endParaRPr lang="ru-RU" sz="1600" b="0" dirty="0">
              <a:solidFill>
                <a:schemeClr val="accent1">
                  <a:lumMod val="75000"/>
                </a:schemeClr>
              </a:solidFill>
              <a:effectLst/>
              <a:latin typeface="+mn-lt"/>
            </a:endParaRPr>
          </a:p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Государственное задание </a:t>
            </a: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– документ, устанавливающий требования к </a:t>
            </a:r>
            <a:r>
              <a:rPr lang="en-US" sz="1600" b="0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составу</a:t>
            </a: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, </a:t>
            </a:r>
            <a:r>
              <a:rPr lang="en-US" sz="1600" b="0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качеству</a:t>
            </a: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и (</a:t>
            </a:r>
            <a:r>
              <a:rPr lang="en-US" sz="1600" b="0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или</a:t>
            </a: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) </a:t>
            </a:r>
            <a:r>
              <a:rPr lang="en-US" sz="1600" b="0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объему</a:t>
            </a: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, </a:t>
            </a:r>
            <a:r>
              <a:rPr lang="en-US" sz="1600" b="0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условиям</a:t>
            </a: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, </a:t>
            </a:r>
            <a:r>
              <a:rPr lang="en-US" sz="1600" b="0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порядку</a:t>
            </a: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и </a:t>
            </a:r>
            <a:r>
              <a:rPr lang="en-US" sz="1600" b="0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результатам</a:t>
            </a: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en-US" sz="1600" b="0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оказания</a:t>
            </a: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en-US" sz="1600" b="0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государственных</a:t>
            </a: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 </a:t>
            </a:r>
            <a:r>
              <a:rPr lang="en-US" sz="1600" b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услуг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  <a:endParaRPr lang="ru-RU" sz="1600" b="0" dirty="0">
              <a:solidFill>
                <a:schemeClr val="accent1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192467" y="1193850"/>
            <a:ext cx="8683330" cy="246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Государственное задание должно содержать:</a:t>
            </a:r>
          </a:p>
          <a:p>
            <a:pPr algn="just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i="1" dirty="0" smtClean="0">
                <a:effectLst/>
                <a:latin typeface="+mn-lt"/>
              </a:rPr>
              <a:t>  выписку </a:t>
            </a:r>
            <a:r>
              <a:rPr lang="ru-RU" sz="1600" i="1" dirty="0">
                <a:effectLst/>
                <a:latin typeface="+mn-lt"/>
              </a:rPr>
              <a:t>из реестра расходных обязательств </a:t>
            </a:r>
            <a:r>
              <a:rPr lang="ru-RU" sz="1600" i="1" dirty="0" smtClean="0">
                <a:effectLst/>
                <a:latin typeface="+mn-lt"/>
              </a:rPr>
              <a:t>;</a:t>
            </a:r>
            <a:endParaRPr lang="ru-RU" sz="1600" i="1" dirty="0">
              <a:effectLst/>
              <a:latin typeface="+mn-lt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i="1" dirty="0" smtClean="0">
                <a:effectLst/>
                <a:latin typeface="+mn-lt"/>
              </a:rPr>
              <a:t>  категории </a:t>
            </a:r>
            <a:r>
              <a:rPr lang="ru-RU" sz="1600" i="1" dirty="0">
                <a:effectLst/>
                <a:latin typeface="+mn-lt"/>
              </a:rPr>
              <a:t>физических (юридических) лиц – потребителей </a:t>
            </a:r>
            <a:r>
              <a:rPr lang="ru-RU" sz="1600" i="1" dirty="0" smtClean="0">
                <a:effectLst/>
                <a:latin typeface="+mn-lt"/>
              </a:rPr>
              <a:t>услуг;</a:t>
            </a:r>
            <a:endParaRPr lang="ru-RU" sz="1600" i="1" dirty="0">
              <a:effectLst/>
              <a:latin typeface="+mn-lt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i="1" dirty="0" smtClean="0">
                <a:effectLst/>
                <a:latin typeface="+mn-lt"/>
              </a:rPr>
              <a:t>  показатели, </a:t>
            </a:r>
            <a:r>
              <a:rPr lang="ru-RU" sz="1600" i="1" dirty="0">
                <a:effectLst/>
                <a:latin typeface="+mn-lt"/>
              </a:rPr>
              <a:t>характеризующие качество и объем оказываемых </a:t>
            </a:r>
            <a:r>
              <a:rPr lang="ru-RU" sz="1600" i="1" dirty="0" smtClean="0">
                <a:effectLst/>
                <a:latin typeface="+mn-lt"/>
              </a:rPr>
              <a:t>услуг; </a:t>
            </a:r>
            <a:endParaRPr lang="ru-RU" sz="1600" i="1" dirty="0">
              <a:effectLst/>
              <a:latin typeface="+mn-lt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i="1" dirty="0" smtClean="0">
                <a:effectLst/>
                <a:latin typeface="+mn-lt"/>
              </a:rPr>
              <a:t>  порядок </a:t>
            </a:r>
            <a:r>
              <a:rPr lang="ru-RU" sz="1600" i="1" dirty="0">
                <a:effectLst/>
                <a:latin typeface="+mn-lt"/>
              </a:rPr>
              <a:t>оказания </a:t>
            </a:r>
            <a:r>
              <a:rPr lang="ru-RU" sz="1600" i="1" dirty="0" smtClean="0">
                <a:effectLst/>
                <a:latin typeface="+mn-lt"/>
              </a:rPr>
              <a:t>услуг; </a:t>
            </a:r>
            <a:endParaRPr lang="ru-RU" sz="1600" i="1" dirty="0">
              <a:effectLst/>
              <a:latin typeface="+mn-lt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i="1" dirty="0" smtClean="0">
                <a:effectLst/>
                <a:latin typeface="+mn-lt"/>
              </a:rPr>
              <a:t>  предельные </a:t>
            </a:r>
            <a:r>
              <a:rPr lang="ru-RU" sz="1600" i="1" dirty="0">
                <a:effectLst/>
                <a:latin typeface="+mn-lt"/>
              </a:rPr>
              <a:t>цены (тарифы) на оплату услуг или порядок </a:t>
            </a:r>
            <a:r>
              <a:rPr lang="ru-RU" sz="1600" i="1" dirty="0" smtClean="0">
                <a:effectLst/>
                <a:latin typeface="+mn-lt"/>
              </a:rPr>
              <a:t>их</a:t>
            </a:r>
            <a:endParaRPr lang="ru-RU" sz="1600" i="1" dirty="0">
              <a:effectLst/>
              <a:latin typeface="+mn-lt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1600" i="1" dirty="0">
                <a:effectLst/>
                <a:latin typeface="+mn-lt"/>
              </a:rPr>
              <a:t> </a:t>
            </a:r>
            <a:r>
              <a:rPr lang="ru-RU" sz="1600" i="1" dirty="0" smtClean="0">
                <a:effectLst/>
                <a:latin typeface="+mn-lt"/>
              </a:rPr>
              <a:t>установления;</a:t>
            </a:r>
            <a:endParaRPr lang="ru-RU" sz="1600" i="1" dirty="0">
              <a:effectLst/>
              <a:latin typeface="+mn-lt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i="1" dirty="0" smtClean="0">
                <a:effectLst/>
                <a:latin typeface="+mn-lt"/>
              </a:rPr>
              <a:t>  порядок контроля;</a:t>
            </a:r>
            <a:endParaRPr lang="ru-RU" sz="1600" i="1" dirty="0">
              <a:effectLst/>
              <a:latin typeface="+mn-lt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i="1" dirty="0" smtClean="0">
                <a:effectLst/>
                <a:latin typeface="+mn-lt"/>
              </a:rPr>
              <a:t>  требования к отчетности.</a:t>
            </a:r>
            <a:endParaRPr lang="ru-RU" sz="1600" i="1" dirty="0">
              <a:effectLst/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825" y="3658499"/>
            <a:ext cx="8528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Государственное задание </a:t>
            </a:r>
            <a:r>
              <a:rPr lang="ru-RU" sz="1600" dirty="0">
                <a:cs typeface="Arial" pitchFamily="34" charset="0"/>
              </a:rPr>
              <a:t>формируется в соответствии с типовой формой, утверждаемой Комитетом экономического развития, промышленной политики и торговли.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825" y="5305056"/>
            <a:ext cx="87137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Государственное задание</a:t>
            </a:r>
            <a:r>
              <a:rPr lang="ru-RU" dirty="0">
                <a:cs typeface="Arial" pitchFamily="34" charset="0"/>
              </a:rPr>
              <a:t>, содержащее требования к оказанию </a:t>
            </a:r>
            <a:r>
              <a:rPr lang="ru-RU" sz="1600" dirty="0">
                <a:cs typeface="Arial" pitchFamily="34" charset="0"/>
              </a:rPr>
              <a:t>нескольких государственных услуг (выполнению нескольких работ), должно включать несколько разделов, каждый из которых должен содержать требования к оказанию одной государственной услуги (выполнению одной работы).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524" y="4468481"/>
            <a:ext cx="8081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Государственное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задание </a:t>
            </a:r>
            <a:r>
              <a:rPr lang="ru-RU" sz="1600" dirty="0"/>
              <a:t>формируется в соответствии с основными видами деятельности, предусмотренными учредительными документами </a:t>
            </a:r>
            <a:r>
              <a:rPr lang="ru-RU" sz="1600" dirty="0" smtClean="0"/>
              <a:t>государственного  </a:t>
            </a:r>
            <a:r>
              <a:rPr lang="ru-RU" sz="1600" dirty="0"/>
              <a:t>бюджетного или  </a:t>
            </a:r>
            <a:r>
              <a:rPr lang="ru-RU" sz="1600" dirty="0" smtClean="0"/>
              <a:t>учреждения.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169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2428</Words>
  <Application>Microsoft Office PowerPoint</Application>
  <PresentationFormat>Экран (4:3)</PresentationFormat>
  <Paragraphs>319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Аптека</vt:lpstr>
      <vt:lpstr>Формирование государственного задания</vt:lpstr>
      <vt:lpstr>Нормативные правовые акты, устанавливающие требования к государственному заданию</vt:lpstr>
      <vt:lpstr>Нормативные правовые акты, устанавливающие требования к государственному заданию</vt:lpstr>
      <vt:lpstr>Что хотим изменить? Зачем нужно государственное задание? </vt:lpstr>
      <vt:lpstr>Оптимизация механизма управления бюджетными средствами</vt:lpstr>
      <vt:lpstr>Следует помнить!</vt:lpstr>
      <vt:lpstr>Управление качеством  в условиях перехода от управления затратами  к управлению результатами в социальной сфере </vt:lpstr>
      <vt:lpstr>Повышение качества услуг (работ), оказываемых ОУ</vt:lpstr>
      <vt:lpstr>Презентация PowerPoint</vt:lpstr>
      <vt:lpstr>Пункт 1.  Наименование государственной услуги (работы).</vt:lpstr>
      <vt:lpstr>Пункт 2.    Категории   физических   и(или)   юридических   лиц,   являющихся потребителями    государственной    услуги   (с учетом   формы   оказания государственной услуги)</vt:lpstr>
      <vt:lpstr>3.  Показатели,  характеризующие  качество  и(или)  объем  (содержание) оказываемой государственной услуги (выполняемой работы). </vt:lpstr>
      <vt:lpstr>общие показатели качества предоставления государственной услуги по обучению, воспитанию и содержанию в образовательных учреждениях, независимо от их типа и вида: </vt:lpstr>
      <vt:lpstr>Презентация PowerPoint</vt:lpstr>
      <vt:lpstr>Презентация PowerPoint</vt:lpstr>
      <vt:lpstr>Презентация PowerPoint</vt:lpstr>
      <vt:lpstr>К специальным показателям качества могут быть отнесены: </vt:lpstr>
      <vt:lpstr>К специальным показателям качества могут быть отнесены: </vt:lpstr>
      <vt:lpstr>К специальным показателям качества могут быть отнесены: </vt:lpstr>
      <vt:lpstr>К специальным показателям качества могут быть отнесены: </vt:lpstr>
      <vt:lpstr>3.  Показатели,  характеризующие  качество  и(или)  объем  (содержание) оказываемой государственной услуги (выполняемой работы) </vt:lpstr>
      <vt:lpstr>Презентация PowerPoint</vt:lpstr>
      <vt:lpstr> 4. Порядок оказания государственной услуги </vt:lpstr>
      <vt:lpstr>Порядок информирования потенциальных потребителей оказываемой государственной услуги</vt:lpstr>
      <vt:lpstr>5.   Предельные   цены   (тарифы)   на  оплату  государственной  услуги физическими  или  юридическими  лицами  в  случае,  если  законодательством Российской  Федерации  предусмотрено  ее  оказание  на платной основе, либо порядок  установления  указанных  цен  (тарифов)  в  случаях, установленных законодательством Российской Федерации </vt:lpstr>
      <vt:lpstr>7.  Порядок  контроля  за  исполнением  государственного задания, в том числе  условия и порядок досрочного прекращения исполнения государственного задания: </vt:lpstr>
      <vt:lpstr>8. Требования к отчетности об исполнении государственного задания: </vt:lpstr>
      <vt:lpstr>Заключение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государственного задания</dc:title>
  <dc:creator>Ирина Генадьевна</dc:creator>
  <cp:lastModifiedBy>Ирина Генадьевна</cp:lastModifiedBy>
  <cp:revision>80</cp:revision>
  <dcterms:created xsi:type="dcterms:W3CDTF">2012-04-02T17:39:30Z</dcterms:created>
  <dcterms:modified xsi:type="dcterms:W3CDTF">2013-11-04T11:21:31Z</dcterms:modified>
</cp:coreProperties>
</file>